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9" r:id="rId1"/>
    <p:sldMasterId id="2147483932" r:id="rId2"/>
  </p:sldMasterIdLst>
  <p:notesMasterIdLst>
    <p:notesMasterId r:id="rId28"/>
  </p:notesMasterIdLst>
  <p:handoutMasterIdLst>
    <p:handoutMasterId r:id="rId29"/>
  </p:handoutMasterIdLst>
  <p:sldIdLst>
    <p:sldId id="256" r:id="rId3"/>
    <p:sldId id="259" r:id="rId4"/>
    <p:sldId id="8938" r:id="rId5"/>
    <p:sldId id="8940" r:id="rId6"/>
    <p:sldId id="348" r:id="rId7"/>
    <p:sldId id="345" r:id="rId8"/>
    <p:sldId id="350" r:id="rId9"/>
    <p:sldId id="8916" r:id="rId10"/>
    <p:sldId id="8903" r:id="rId11"/>
    <p:sldId id="8939" r:id="rId12"/>
    <p:sldId id="8927" r:id="rId13"/>
    <p:sldId id="8928" r:id="rId14"/>
    <p:sldId id="8929" r:id="rId15"/>
    <p:sldId id="8930" r:id="rId16"/>
    <p:sldId id="8931" r:id="rId17"/>
    <p:sldId id="8933" r:id="rId18"/>
    <p:sldId id="8934" r:id="rId19"/>
    <p:sldId id="8935" r:id="rId20"/>
    <p:sldId id="347" r:id="rId21"/>
    <p:sldId id="263" r:id="rId22"/>
    <p:sldId id="318" r:id="rId23"/>
    <p:sldId id="317" r:id="rId24"/>
    <p:sldId id="8936" r:id="rId25"/>
    <p:sldId id="8941" r:id="rId26"/>
    <p:sldId id="8937" r:id="rId27"/>
  </p:sldIdLst>
  <p:sldSz cx="12192000" cy="6858000"/>
  <p:notesSz cx="6797675" cy="9926638"/>
  <p:custDataLst>
    <p:tags r:id="rId30"/>
  </p:custDataLst>
  <p:kinsoku lang="ja-JP" invalStChars="、。，．・：；？！゛゜ヽヾゝゞ々ー’”）〕］｝〉》」』】°‰′″℃￠％ぁぃぅぇぉっゃゅょゎァィゥェォッャュョヮヵヶ!%),.:;?]}｡｣､･ｧｨｩｪｫｬｭｮｯｰﾞﾟ" invalEndChars="‘“（〔［｛〈《「『【￥＄$([\{｢￡"/>
  <p:defaultTextStyle>
    <a:defPPr>
      <a:defRPr lang="fr-FR"/>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50D31"/>
    <a:srgbClr val="C4BD97"/>
    <a:srgbClr val="4848FF"/>
    <a:srgbClr val="66CCFF"/>
    <a:srgbClr val="66FFFF"/>
    <a:srgbClr val="66FFCC"/>
    <a:srgbClr val="00CC66"/>
    <a:srgbClr val="3399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78" autoAdjust="0"/>
    <p:restoredTop sz="94802" autoAdjust="0"/>
  </p:normalViewPr>
  <p:slideViewPr>
    <p:cSldViewPr snapToGrid="0" showGuides="1">
      <p:cViewPr varScale="1">
        <p:scale>
          <a:sx n="69" d="100"/>
          <a:sy n="69" d="100"/>
        </p:scale>
        <p:origin x="348" y="4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39" d="100"/>
          <a:sy n="39" d="100"/>
        </p:scale>
        <p:origin x="-1574" y="-67"/>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PRENANT Anne" userId="6e5f9c6a-4886-4223-983c-c4adf17b06c0" providerId="ADAL" clId="{036C65F1-F2CD-4C40-AA43-4D89111F0F18}"/>
    <pc:docChg chg="modSld">
      <pc:chgData name="SUPRENANT Anne" userId="6e5f9c6a-4886-4223-983c-c4adf17b06c0" providerId="ADAL" clId="{036C65F1-F2CD-4C40-AA43-4D89111F0F18}" dt="2024-07-12T15:03:56.488" v="4" actId="20577"/>
      <pc:docMkLst>
        <pc:docMk/>
      </pc:docMkLst>
      <pc:sldChg chg="modSp mod">
        <pc:chgData name="SUPRENANT Anne" userId="6e5f9c6a-4886-4223-983c-c4adf17b06c0" providerId="ADAL" clId="{036C65F1-F2CD-4C40-AA43-4D89111F0F18}" dt="2024-07-12T15:03:56.488" v="4" actId="20577"/>
        <pc:sldMkLst>
          <pc:docMk/>
          <pc:sldMk cId="43126600" sldId="8903"/>
        </pc:sldMkLst>
        <pc:spChg chg="mod">
          <ac:chgData name="SUPRENANT Anne" userId="6e5f9c6a-4886-4223-983c-c4adf17b06c0" providerId="ADAL" clId="{036C65F1-F2CD-4C40-AA43-4D89111F0F18}" dt="2024-07-12T15:03:56.488" v="4" actId="20577"/>
          <ac:spMkLst>
            <pc:docMk/>
            <pc:sldMk cId="43126600" sldId="8903"/>
            <ac:spMk id="7" creationId="{4C7990BA-C465-4DE3-B425-E910F9FB4B4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4">
            <a:extLst>
              <a:ext uri="{FF2B5EF4-FFF2-40B4-BE49-F238E27FC236}">
                <a16:creationId xmlns:a16="http://schemas.microsoft.com/office/drawing/2014/main" id="{CE1A48C1-6C58-4B7A-AB82-DDAF9B47F89B}"/>
              </a:ext>
            </a:extLst>
          </p:cNvPr>
          <p:cNvSpPr>
            <a:spLocks noChangeArrowheads="1"/>
          </p:cNvSpPr>
          <p:nvPr/>
        </p:nvSpPr>
        <p:spPr bwMode="auto">
          <a:xfrm>
            <a:off x="477838" y="585788"/>
            <a:ext cx="36655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791" tIns="45091" rIns="91791" bIns="45091">
            <a:spAutoFit/>
          </a:bodyPr>
          <a:lstStyle>
            <a:lvl1pPr defTabSz="925513" eaLnBrk="0" hangingPunct="0">
              <a:defRPr sz="2400">
                <a:solidFill>
                  <a:schemeClr val="tx1"/>
                </a:solidFill>
                <a:latin typeface="Arial" pitchFamily="34" charset="0"/>
              </a:defRPr>
            </a:lvl1pPr>
            <a:lvl2pPr marL="742950" indent="-285750" defTabSz="925513" eaLnBrk="0" hangingPunct="0">
              <a:defRPr sz="2400">
                <a:solidFill>
                  <a:schemeClr val="tx1"/>
                </a:solidFill>
                <a:latin typeface="Arial" pitchFamily="34" charset="0"/>
              </a:defRPr>
            </a:lvl2pPr>
            <a:lvl3pPr marL="1143000" indent="-228600" defTabSz="925513" eaLnBrk="0" hangingPunct="0">
              <a:defRPr sz="2400">
                <a:solidFill>
                  <a:schemeClr val="tx1"/>
                </a:solidFill>
                <a:latin typeface="Arial" pitchFamily="34" charset="0"/>
              </a:defRPr>
            </a:lvl3pPr>
            <a:lvl4pPr marL="1600200" indent="-228600" defTabSz="925513" eaLnBrk="0" hangingPunct="0">
              <a:defRPr sz="2400">
                <a:solidFill>
                  <a:schemeClr val="tx1"/>
                </a:solidFill>
                <a:latin typeface="Arial" pitchFamily="34" charset="0"/>
              </a:defRPr>
            </a:lvl4pPr>
            <a:lvl5pPr marL="2057400" indent="-228600" defTabSz="925513" eaLnBrk="0" hangingPunct="0">
              <a:defRPr sz="2400">
                <a:solidFill>
                  <a:schemeClr val="tx1"/>
                </a:solidFill>
                <a:latin typeface="Arial" pitchFamily="34" charset="0"/>
              </a:defRPr>
            </a:lvl5pPr>
            <a:lvl6pPr marL="2514600" indent="-228600" defTabSz="925513" eaLnBrk="0" fontAlgn="base" hangingPunct="0">
              <a:spcBef>
                <a:spcPct val="0"/>
              </a:spcBef>
              <a:spcAft>
                <a:spcPct val="0"/>
              </a:spcAft>
              <a:defRPr sz="2400">
                <a:solidFill>
                  <a:schemeClr val="tx1"/>
                </a:solidFill>
                <a:latin typeface="Arial" pitchFamily="34" charset="0"/>
              </a:defRPr>
            </a:lvl6pPr>
            <a:lvl7pPr marL="2971800" indent="-228600" defTabSz="925513" eaLnBrk="0" fontAlgn="base" hangingPunct="0">
              <a:spcBef>
                <a:spcPct val="0"/>
              </a:spcBef>
              <a:spcAft>
                <a:spcPct val="0"/>
              </a:spcAft>
              <a:defRPr sz="2400">
                <a:solidFill>
                  <a:schemeClr val="tx1"/>
                </a:solidFill>
                <a:latin typeface="Arial" pitchFamily="34" charset="0"/>
              </a:defRPr>
            </a:lvl7pPr>
            <a:lvl8pPr marL="3429000" indent="-228600" defTabSz="925513" eaLnBrk="0" fontAlgn="base" hangingPunct="0">
              <a:spcBef>
                <a:spcPct val="0"/>
              </a:spcBef>
              <a:spcAft>
                <a:spcPct val="0"/>
              </a:spcAft>
              <a:defRPr sz="2400">
                <a:solidFill>
                  <a:schemeClr val="tx1"/>
                </a:solidFill>
                <a:latin typeface="Arial" pitchFamily="34" charset="0"/>
              </a:defRPr>
            </a:lvl8pPr>
            <a:lvl9pPr marL="3886200" indent="-228600" defTabSz="925513" eaLnBrk="0" fontAlgn="base" hangingPunct="0">
              <a:spcBef>
                <a:spcPct val="0"/>
              </a:spcBef>
              <a:spcAft>
                <a:spcPct val="0"/>
              </a:spcAft>
              <a:defRPr sz="2400">
                <a:solidFill>
                  <a:schemeClr val="tx1"/>
                </a:solidFill>
                <a:latin typeface="Arial" pitchFamily="34" charset="0"/>
              </a:defRPr>
            </a:lvl9pPr>
          </a:lstStyle>
          <a:p>
            <a:pPr>
              <a:defRPr/>
            </a:pPr>
            <a:r>
              <a:rPr lang="en-GB" altLang="en-US" sz="1000"/>
              <a:t>Standards Forum 2007</a:t>
            </a:r>
          </a:p>
          <a:p>
            <a:pPr>
              <a:defRPr/>
            </a:pPr>
            <a:r>
              <a:rPr lang="en-GB" altLang="en-US" sz="1200"/>
              <a:t>The success of ISO 20022</a:t>
            </a:r>
          </a:p>
        </p:txBody>
      </p:sp>
      <p:sp>
        <p:nvSpPr>
          <p:cNvPr id="107523" name="Rectangle 5">
            <a:extLst>
              <a:ext uri="{FF2B5EF4-FFF2-40B4-BE49-F238E27FC236}">
                <a16:creationId xmlns:a16="http://schemas.microsoft.com/office/drawing/2014/main" id="{39F32FC7-31C6-4ED0-BEAF-EDDD15EAF6BB}"/>
              </a:ext>
            </a:extLst>
          </p:cNvPr>
          <p:cNvSpPr>
            <a:spLocks noChangeArrowheads="1"/>
          </p:cNvSpPr>
          <p:nvPr/>
        </p:nvSpPr>
        <p:spPr bwMode="auto">
          <a:xfrm>
            <a:off x="5583238" y="739775"/>
            <a:ext cx="673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791" tIns="45091" rIns="91791" bIns="45091">
            <a:spAutoFit/>
          </a:bodyPr>
          <a:lstStyle>
            <a:lvl1pPr defTabSz="925513">
              <a:defRPr sz="2400">
                <a:solidFill>
                  <a:schemeClr val="tx1"/>
                </a:solidFill>
                <a:latin typeface="Arial" panose="020B0604020202020204" pitchFamily="34" charset="0"/>
              </a:defRPr>
            </a:lvl1pPr>
            <a:lvl2pPr marL="742950" indent="-285750" defTabSz="925513">
              <a:defRPr sz="2400">
                <a:solidFill>
                  <a:schemeClr val="tx1"/>
                </a:solidFill>
                <a:latin typeface="Arial" panose="020B0604020202020204" pitchFamily="34" charset="0"/>
              </a:defRPr>
            </a:lvl2pPr>
            <a:lvl3pPr marL="1143000" indent="-228600" defTabSz="925513">
              <a:defRPr sz="2400">
                <a:solidFill>
                  <a:schemeClr val="tx1"/>
                </a:solidFill>
                <a:latin typeface="Arial" panose="020B0604020202020204" pitchFamily="34" charset="0"/>
              </a:defRPr>
            </a:lvl3pPr>
            <a:lvl4pPr marL="1600200" indent="-228600" defTabSz="925513">
              <a:defRPr sz="2400">
                <a:solidFill>
                  <a:schemeClr val="tx1"/>
                </a:solidFill>
                <a:latin typeface="Arial" panose="020B0604020202020204" pitchFamily="34" charset="0"/>
              </a:defRPr>
            </a:lvl4pPr>
            <a:lvl5pPr marL="2057400" indent="-228600" defTabSz="925513">
              <a:defRPr sz="2400">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defRPr>
            </a:lvl9pPr>
          </a:lstStyle>
          <a:p>
            <a:r>
              <a:rPr lang="en-GB" altLang="en-US" sz="1000"/>
              <a:t>Page </a:t>
            </a:r>
            <a:fld id="{ABA6E3E2-5454-4CCF-A7F6-528AEF58D4CE}" type="slidenum">
              <a:rPr lang="en-GB" altLang="en-US" sz="1000"/>
              <a:pPr/>
              <a:t>‹#›</a:t>
            </a:fld>
            <a:endParaRPr lang="en-GB" altLang="en-US" sz="1000"/>
          </a:p>
        </p:txBody>
      </p:sp>
      <p:sp>
        <p:nvSpPr>
          <p:cNvPr id="107524" name="Rectangle 7">
            <a:extLst>
              <a:ext uri="{FF2B5EF4-FFF2-40B4-BE49-F238E27FC236}">
                <a16:creationId xmlns:a16="http://schemas.microsoft.com/office/drawing/2014/main" id="{CC7ECAA0-CA2F-4668-B422-FB0021312CEA}"/>
              </a:ext>
            </a:extLst>
          </p:cNvPr>
          <p:cNvSpPr>
            <a:spLocks noChangeArrowheads="1"/>
          </p:cNvSpPr>
          <p:nvPr/>
        </p:nvSpPr>
        <p:spPr bwMode="auto">
          <a:xfrm>
            <a:off x="465138" y="9036050"/>
            <a:ext cx="5870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791" tIns="45091" rIns="91791" bIns="45091">
            <a:spAutoFit/>
          </a:bodyPr>
          <a:lstStyle>
            <a:lvl1pPr defTabSz="925513" eaLnBrk="0" hangingPunct="0">
              <a:defRPr sz="2400">
                <a:solidFill>
                  <a:schemeClr val="tx1"/>
                </a:solidFill>
                <a:latin typeface="Arial" pitchFamily="34" charset="0"/>
              </a:defRPr>
            </a:lvl1pPr>
            <a:lvl2pPr marL="742950" indent="-285750" defTabSz="925513" eaLnBrk="0" hangingPunct="0">
              <a:defRPr sz="2400">
                <a:solidFill>
                  <a:schemeClr val="tx1"/>
                </a:solidFill>
                <a:latin typeface="Arial" pitchFamily="34" charset="0"/>
              </a:defRPr>
            </a:lvl2pPr>
            <a:lvl3pPr marL="1143000" indent="-228600" defTabSz="925513" eaLnBrk="0" hangingPunct="0">
              <a:defRPr sz="2400">
                <a:solidFill>
                  <a:schemeClr val="tx1"/>
                </a:solidFill>
                <a:latin typeface="Arial" pitchFamily="34" charset="0"/>
              </a:defRPr>
            </a:lvl3pPr>
            <a:lvl4pPr marL="1600200" indent="-228600" defTabSz="925513" eaLnBrk="0" hangingPunct="0">
              <a:defRPr sz="2400">
                <a:solidFill>
                  <a:schemeClr val="tx1"/>
                </a:solidFill>
                <a:latin typeface="Arial" pitchFamily="34" charset="0"/>
              </a:defRPr>
            </a:lvl4pPr>
            <a:lvl5pPr marL="2057400" indent="-228600" defTabSz="925513" eaLnBrk="0" hangingPunct="0">
              <a:defRPr sz="2400">
                <a:solidFill>
                  <a:schemeClr val="tx1"/>
                </a:solidFill>
                <a:latin typeface="Arial" pitchFamily="34" charset="0"/>
              </a:defRPr>
            </a:lvl5pPr>
            <a:lvl6pPr marL="2514600" indent="-228600" defTabSz="925513" eaLnBrk="0" fontAlgn="base" hangingPunct="0">
              <a:spcBef>
                <a:spcPct val="0"/>
              </a:spcBef>
              <a:spcAft>
                <a:spcPct val="0"/>
              </a:spcAft>
              <a:defRPr sz="2400">
                <a:solidFill>
                  <a:schemeClr val="tx1"/>
                </a:solidFill>
                <a:latin typeface="Arial" pitchFamily="34" charset="0"/>
              </a:defRPr>
            </a:lvl6pPr>
            <a:lvl7pPr marL="2971800" indent="-228600" defTabSz="925513" eaLnBrk="0" fontAlgn="base" hangingPunct="0">
              <a:spcBef>
                <a:spcPct val="0"/>
              </a:spcBef>
              <a:spcAft>
                <a:spcPct val="0"/>
              </a:spcAft>
              <a:defRPr sz="2400">
                <a:solidFill>
                  <a:schemeClr val="tx1"/>
                </a:solidFill>
                <a:latin typeface="Arial" pitchFamily="34" charset="0"/>
              </a:defRPr>
            </a:lvl7pPr>
            <a:lvl8pPr marL="3429000" indent="-228600" defTabSz="925513" eaLnBrk="0" fontAlgn="base" hangingPunct="0">
              <a:spcBef>
                <a:spcPct val="0"/>
              </a:spcBef>
              <a:spcAft>
                <a:spcPct val="0"/>
              </a:spcAft>
              <a:defRPr sz="2400">
                <a:solidFill>
                  <a:schemeClr val="tx1"/>
                </a:solidFill>
                <a:latin typeface="Arial" pitchFamily="34" charset="0"/>
              </a:defRPr>
            </a:lvl8pPr>
            <a:lvl9pPr marL="3886200" indent="-228600" defTabSz="925513" eaLnBrk="0" fontAlgn="base" hangingPunct="0">
              <a:spcBef>
                <a:spcPct val="0"/>
              </a:spcBef>
              <a:spcAft>
                <a:spcPct val="0"/>
              </a:spcAft>
              <a:defRPr sz="2400">
                <a:solidFill>
                  <a:schemeClr val="tx1"/>
                </a:solidFill>
                <a:latin typeface="Arial" pitchFamily="34" charset="0"/>
              </a:defRPr>
            </a:lvl9pPr>
          </a:lstStyle>
          <a:p>
            <a:pPr algn="r">
              <a:defRPr/>
            </a:pPr>
            <a:r>
              <a:rPr lang="en-GB" altLang="en-US" sz="1000"/>
              <a:t>www.swift.com</a:t>
            </a:r>
            <a:r>
              <a:rPr lang="en-GB" altLang="en-US" sz="1000">
                <a:latin typeface="Times" pitchFamily="18" charset="0"/>
              </a:rPr>
              <a:t>                                                                                                         © </a:t>
            </a:r>
            <a:r>
              <a:rPr lang="en-GB" altLang="en-US" sz="1000"/>
              <a:t>S.W.I.F.T. SCRL 200</a:t>
            </a:r>
            <a:r>
              <a:rPr lang="en-US" altLang="en-US" sz="1000"/>
              <a:t>7</a:t>
            </a:r>
            <a:endParaRPr lang="en-GB" altLang="en-US" sz="100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3076">
            <a:extLst>
              <a:ext uri="{FF2B5EF4-FFF2-40B4-BE49-F238E27FC236}">
                <a16:creationId xmlns:a16="http://schemas.microsoft.com/office/drawing/2014/main" id="{9839349E-AD39-44BA-B668-EBE572D9CB00}"/>
              </a:ext>
            </a:extLst>
          </p:cNvPr>
          <p:cNvSpPr>
            <a:spLocks noGrp="1" noRot="1" noChangeAspect="1" noChangeArrowheads="1" noTextEdit="1"/>
          </p:cNvSpPr>
          <p:nvPr>
            <p:ph type="sldImg" idx="2"/>
          </p:nvPr>
        </p:nvSpPr>
        <p:spPr bwMode="auto">
          <a:xfrm>
            <a:off x="134938" y="774700"/>
            <a:ext cx="6596062" cy="3711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5" name="Rectangle 3077">
            <a:extLst>
              <a:ext uri="{FF2B5EF4-FFF2-40B4-BE49-F238E27FC236}">
                <a16:creationId xmlns:a16="http://schemas.microsoft.com/office/drawing/2014/main" id="{50131179-755D-4426-8811-905078C6C45F}"/>
              </a:ext>
            </a:extLst>
          </p:cNvPr>
          <p:cNvSpPr>
            <a:spLocks noGrp="1" noChangeArrowheads="1"/>
          </p:cNvSpPr>
          <p:nvPr>
            <p:ph type="body" sz="quarter" idx="3"/>
          </p:nvPr>
        </p:nvSpPr>
        <p:spPr bwMode="auto">
          <a:xfrm>
            <a:off x="935038" y="4718050"/>
            <a:ext cx="4992687" cy="4486275"/>
          </a:xfrm>
          <a:prstGeom prst="rect">
            <a:avLst/>
          </a:prstGeom>
          <a:noFill/>
          <a:ln w="12700">
            <a:noFill/>
            <a:miter lim="800000"/>
            <a:headEnd/>
            <a:tailEnd/>
          </a:ln>
          <a:effectLst/>
        </p:spPr>
        <p:txBody>
          <a:bodyPr vert="horz" wrap="square" lIns="92759" tIns="46379" rIns="92759" bIns="463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54276" name="Rectangle 3081">
            <a:extLst>
              <a:ext uri="{FF2B5EF4-FFF2-40B4-BE49-F238E27FC236}">
                <a16:creationId xmlns:a16="http://schemas.microsoft.com/office/drawing/2014/main" id="{B00680C5-EA6B-4A19-93A4-5664CC826F4C}"/>
              </a:ext>
            </a:extLst>
          </p:cNvPr>
          <p:cNvSpPr>
            <a:spLocks noChangeArrowheads="1"/>
          </p:cNvSpPr>
          <p:nvPr/>
        </p:nvSpPr>
        <p:spPr bwMode="auto">
          <a:xfrm>
            <a:off x="5224463" y="541338"/>
            <a:ext cx="673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791" tIns="45091" rIns="91791" bIns="45091">
            <a:spAutoFit/>
          </a:bodyPr>
          <a:lstStyle>
            <a:lvl1pPr defTabSz="925513">
              <a:defRPr sz="2400">
                <a:solidFill>
                  <a:schemeClr val="tx1"/>
                </a:solidFill>
                <a:latin typeface="Arial" panose="020B0604020202020204" pitchFamily="34" charset="0"/>
              </a:defRPr>
            </a:lvl1pPr>
            <a:lvl2pPr marL="742950" indent="-285750" defTabSz="925513">
              <a:defRPr sz="2400">
                <a:solidFill>
                  <a:schemeClr val="tx1"/>
                </a:solidFill>
                <a:latin typeface="Arial" panose="020B0604020202020204" pitchFamily="34" charset="0"/>
              </a:defRPr>
            </a:lvl2pPr>
            <a:lvl3pPr marL="1143000" indent="-228600" defTabSz="925513">
              <a:defRPr sz="2400">
                <a:solidFill>
                  <a:schemeClr val="tx1"/>
                </a:solidFill>
                <a:latin typeface="Arial" panose="020B0604020202020204" pitchFamily="34" charset="0"/>
              </a:defRPr>
            </a:lvl3pPr>
            <a:lvl4pPr marL="1600200" indent="-228600" defTabSz="925513">
              <a:defRPr sz="2400">
                <a:solidFill>
                  <a:schemeClr val="tx1"/>
                </a:solidFill>
                <a:latin typeface="Arial" panose="020B0604020202020204" pitchFamily="34" charset="0"/>
              </a:defRPr>
            </a:lvl4pPr>
            <a:lvl5pPr marL="2057400" indent="-228600" defTabSz="925513">
              <a:defRPr sz="2400">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defRPr>
            </a:lvl9pPr>
          </a:lstStyle>
          <a:p>
            <a:r>
              <a:rPr lang="en-GB" altLang="en-US" sz="1000"/>
              <a:t>Page </a:t>
            </a:r>
            <a:fld id="{064995B3-11F9-43A2-9F69-BA8215C3B050}" type="slidenum">
              <a:rPr lang="en-GB" altLang="en-US" sz="1000"/>
              <a:pPr/>
              <a:t>‹#›</a:t>
            </a:fld>
            <a:endParaRPr lang="en-GB" altLang="en-US" sz="1000"/>
          </a:p>
        </p:txBody>
      </p:sp>
    </p:spTree>
  </p:cSld>
  <p:clrMap bg1="lt1" tx1="dk1" bg2="lt2" tx2="dk2" accent1="accent1" accent2="accent2" accent3="accent3" accent4="accent4" accent5="accent5" accent6="accent6" hlink="hlink" folHlink="folHlink"/>
  <p:hf hdr="0" ftr="0" dt="0"/>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509588" indent="-214313" algn="l" rtl="0" eaLnBrk="0" fontAlgn="base" hangingPunct="0">
      <a:lnSpc>
        <a:spcPct val="90000"/>
      </a:lnSpc>
      <a:spcBef>
        <a:spcPct val="40000"/>
      </a:spcBef>
      <a:spcAft>
        <a:spcPct val="0"/>
      </a:spcAft>
      <a:buChar char="–"/>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buChar char="■"/>
      <a:defRPr sz="1200" kern="1200">
        <a:solidFill>
          <a:schemeClr val="tx1"/>
        </a:solidFill>
        <a:latin typeface="Arial" charset="0"/>
        <a:ea typeface="+mn-ea"/>
        <a:cs typeface="+mn-cs"/>
      </a:defRPr>
    </a:lvl3pPr>
    <a:lvl4pPr marL="1370013" algn="l" rtl="0" eaLnBrk="0" fontAlgn="base" hangingPunct="0">
      <a:lnSpc>
        <a:spcPct val="90000"/>
      </a:lnSpc>
      <a:spcBef>
        <a:spcPct val="40000"/>
      </a:spcBef>
      <a:spcAft>
        <a:spcPct val="0"/>
      </a:spcAft>
      <a:buSzPct val="85000"/>
      <a:buChar char="­"/>
      <a:defRPr sz="1200" kern="1200">
        <a:solidFill>
          <a:schemeClr val="tx1"/>
        </a:solidFill>
        <a:latin typeface="Arial" charset="0"/>
        <a:ea typeface="+mn-ea"/>
        <a:cs typeface="+mn-cs"/>
      </a:defRPr>
    </a:lvl4pPr>
    <a:lvl5pPr marL="2057400" indent="-228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292E38F0-2F5A-4BB5-9EB5-B6829DA950BA}"/>
              </a:ext>
            </a:extLst>
          </p:cNvPr>
          <p:cNvSpPr>
            <a:spLocks noGrp="1" noRot="1" noChangeAspect="1" noTextEdit="1"/>
          </p:cNvSpPr>
          <p:nvPr>
            <p:ph type="sldImg"/>
          </p:nvPr>
        </p:nvSpPr>
        <p:spPr>
          <a:xfrm>
            <a:off x="134938" y="774700"/>
            <a:ext cx="6596062" cy="3711575"/>
          </a:xfrm>
          <a:ln/>
        </p:spPr>
      </p:sp>
      <p:sp>
        <p:nvSpPr>
          <p:cNvPr id="6147" name="Notes Placeholder 2">
            <a:extLst>
              <a:ext uri="{FF2B5EF4-FFF2-40B4-BE49-F238E27FC236}">
                <a16:creationId xmlns:a16="http://schemas.microsoft.com/office/drawing/2014/main" id="{14CC9BBA-B8D0-41A1-89AD-BD03257764B3}"/>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87B8BDA-8AA4-4CF3-AF62-F9D42E8D4BAC}"/>
              </a:ext>
            </a:extLst>
          </p:cNvPr>
          <p:cNvSpPr>
            <a:spLocks noGrp="1" noRot="1" noChangeAspect="1" noTextEdit="1"/>
          </p:cNvSpPr>
          <p:nvPr>
            <p:ph type="sldImg"/>
          </p:nvPr>
        </p:nvSpPr>
        <p:spPr>
          <a:xfrm>
            <a:off x="134938" y="774700"/>
            <a:ext cx="6596062" cy="3711575"/>
          </a:xfrm>
          <a:ln/>
        </p:spPr>
      </p:sp>
      <p:sp>
        <p:nvSpPr>
          <p:cNvPr id="12291" name="Notes Placeholder 2">
            <a:extLst>
              <a:ext uri="{FF2B5EF4-FFF2-40B4-BE49-F238E27FC236}">
                <a16:creationId xmlns:a16="http://schemas.microsoft.com/office/drawing/2014/main" id="{6BE2FE31-03AA-46DD-9B9C-13BD31220B0C}"/>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extLst>
      <p:ext uri="{BB962C8B-B14F-4D97-AF65-F5344CB8AC3E}">
        <p14:creationId xmlns:p14="http://schemas.microsoft.com/office/powerpoint/2010/main" val="997036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571500"/>
            <a:ext cx="6581775"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11</a:t>
            </a:fld>
            <a:endParaRPr lang="en-GB"/>
          </a:p>
        </p:txBody>
      </p:sp>
    </p:spTree>
    <p:extLst>
      <p:ext uri="{BB962C8B-B14F-4D97-AF65-F5344CB8AC3E}">
        <p14:creationId xmlns:p14="http://schemas.microsoft.com/office/powerpoint/2010/main" val="268158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571500"/>
            <a:ext cx="6581775"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12</a:t>
            </a:fld>
            <a:endParaRPr lang="en-GB"/>
          </a:p>
        </p:txBody>
      </p:sp>
    </p:spTree>
    <p:extLst>
      <p:ext uri="{BB962C8B-B14F-4D97-AF65-F5344CB8AC3E}">
        <p14:creationId xmlns:p14="http://schemas.microsoft.com/office/powerpoint/2010/main" val="2060776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571500"/>
            <a:ext cx="6581775"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13</a:t>
            </a:fld>
            <a:endParaRPr lang="en-GB"/>
          </a:p>
        </p:txBody>
      </p:sp>
    </p:spTree>
    <p:extLst>
      <p:ext uri="{BB962C8B-B14F-4D97-AF65-F5344CB8AC3E}">
        <p14:creationId xmlns:p14="http://schemas.microsoft.com/office/powerpoint/2010/main" val="1137398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571500"/>
            <a:ext cx="6581775"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14</a:t>
            </a:fld>
            <a:endParaRPr lang="en-GB"/>
          </a:p>
        </p:txBody>
      </p:sp>
    </p:spTree>
    <p:extLst>
      <p:ext uri="{BB962C8B-B14F-4D97-AF65-F5344CB8AC3E}">
        <p14:creationId xmlns:p14="http://schemas.microsoft.com/office/powerpoint/2010/main" val="1703111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571500"/>
            <a:ext cx="6581775"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15</a:t>
            </a:fld>
            <a:endParaRPr lang="en-GB"/>
          </a:p>
        </p:txBody>
      </p:sp>
    </p:spTree>
    <p:extLst>
      <p:ext uri="{BB962C8B-B14F-4D97-AF65-F5344CB8AC3E}">
        <p14:creationId xmlns:p14="http://schemas.microsoft.com/office/powerpoint/2010/main" val="433425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571500"/>
            <a:ext cx="6581775"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16</a:t>
            </a:fld>
            <a:endParaRPr lang="en-GB"/>
          </a:p>
        </p:txBody>
      </p:sp>
    </p:spTree>
    <p:extLst>
      <p:ext uri="{BB962C8B-B14F-4D97-AF65-F5344CB8AC3E}">
        <p14:creationId xmlns:p14="http://schemas.microsoft.com/office/powerpoint/2010/main" val="3168277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571500"/>
            <a:ext cx="6581775"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17</a:t>
            </a:fld>
            <a:endParaRPr lang="en-GB"/>
          </a:p>
        </p:txBody>
      </p:sp>
    </p:spTree>
    <p:extLst>
      <p:ext uri="{BB962C8B-B14F-4D97-AF65-F5344CB8AC3E}">
        <p14:creationId xmlns:p14="http://schemas.microsoft.com/office/powerpoint/2010/main" val="1234116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571500"/>
            <a:ext cx="6581775"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18</a:t>
            </a:fld>
            <a:endParaRPr lang="en-GB"/>
          </a:p>
        </p:txBody>
      </p:sp>
    </p:spTree>
    <p:extLst>
      <p:ext uri="{BB962C8B-B14F-4D97-AF65-F5344CB8AC3E}">
        <p14:creationId xmlns:p14="http://schemas.microsoft.com/office/powerpoint/2010/main" val="722257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87B8BDA-8AA4-4CF3-AF62-F9D42E8D4BAC}"/>
              </a:ext>
            </a:extLst>
          </p:cNvPr>
          <p:cNvSpPr>
            <a:spLocks noGrp="1" noRot="1" noChangeAspect="1" noTextEdit="1"/>
          </p:cNvSpPr>
          <p:nvPr>
            <p:ph type="sldImg"/>
          </p:nvPr>
        </p:nvSpPr>
        <p:spPr>
          <a:xfrm>
            <a:off x="134938" y="774700"/>
            <a:ext cx="6596062" cy="3711575"/>
          </a:xfrm>
          <a:ln/>
        </p:spPr>
      </p:sp>
      <p:sp>
        <p:nvSpPr>
          <p:cNvPr id="12291" name="Notes Placeholder 2">
            <a:extLst>
              <a:ext uri="{FF2B5EF4-FFF2-40B4-BE49-F238E27FC236}">
                <a16:creationId xmlns:a16="http://schemas.microsoft.com/office/drawing/2014/main" id="{6BE2FE31-03AA-46DD-9B9C-13BD31220B0C}"/>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extLst>
      <p:ext uri="{BB962C8B-B14F-4D97-AF65-F5344CB8AC3E}">
        <p14:creationId xmlns:p14="http://schemas.microsoft.com/office/powerpoint/2010/main" val="4280586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87B8BDA-8AA4-4CF3-AF62-F9D42E8D4BAC}"/>
              </a:ext>
            </a:extLst>
          </p:cNvPr>
          <p:cNvSpPr>
            <a:spLocks noGrp="1" noRot="1" noChangeAspect="1" noTextEdit="1"/>
          </p:cNvSpPr>
          <p:nvPr>
            <p:ph type="sldImg"/>
          </p:nvPr>
        </p:nvSpPr>
        <p:spPr>
          <a:xfrm>
            <a:off x="134938" y="774700"/>
            <a:ext cx="6596062" cy="3711575"/>
          </a:xfrm>
          <a:ln/>
        </p:spPr>
      </p:sp>
      <p:sp>
        <p:nvSpPr>
          <p:cNvPr id="12291" name="Notes Placeholder 2">
            <a:extLst>
              <a:ext uri="{FF2B5EF4-FFF2-40B4-BE49-F238E27FC236}">
                <a16:creationId xmlns:a16="http://schemas.microsoft.com/office/drawing/2014/main" id="{6BE2FE31-03AA-46DD-9B9C-13BD31220B0C}"/>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7E418E2C-6ED1-4160-928E-8423EE362C3B}"/>
              </a:ext>
            </a:extLst>
          </p:cNvPr>
          <p:cNvSpPr>
            <a:spLocks noGrp="1" noRot="1" noChangeAspect="1" noTextEdit="1"/>
          </p:cNvSpPr>
          <p:nvPr>
            <p:ph type="sldImg"/>
          </p:nvPr>
        </p:nvSpPr>
        <p:spPr>
          <a:xfrm>
            <a:off x="134938" y="774700"/>
            <a:ext cx="6596062" cy="3711575"/>
          </a:xfrm>
          <a:ln/>
        </p:spPr>
      </p:sp>
      <p:sp>
        <p:nvSpPr>
          <p:cNvPr id="3" name="Notes Placeholder 2">
            <a:extLst>
              <a:ext uri="{FF2B5EF4-FFF2-40B4-BE49-F238E27FC236}">
                <a16:creationId xmlns:a16="http://schemas.microsoft.com/office/drawing/2014/main" id="{16367FB0-A299-47A3-8289-6A5B4DEB31D2}"/>
              </a:ext>
            </a:extLst>
          </p:cNvPr>
          <p:cNvSpPr>
            <a:spLocks noGrp="1"/>
          </p:cNvSpPr>
          <p:nvPr>
            <p:ph type="body" idx="1"/>
          </p:nvPr>
        </p:nvSpPr>
        <p:spPr/>
        <p:txBody>
          <a:bodyPr>
            <a:normAutofit/>
          </a:bodyPr>
          <a:lstStyle/>
          <a:p>
            <a:pPr>
              <a:defRPr/>
            </a:pPr>
            <a:r>
              <a:rPr lang="en-GB" dirty="0"/>
              <a:t>Syntax-independent business modelling is key to the ISO 20022 standard…</a:t>
            </a:r>
          </a:p>
          <a:p>
            <a:pPr>
              <a:defRPr/>
            </a:pPr>
            <a:r>
              <a:rPr lang="en-GB" dirty="0"/>
              <a:t>The models evolve with the business, while the formats evolve with the technology to benefit from the latest innovations with regard to automation, ease of implementation, openness and cheapness of products, etc. The ISO 20022 recipe offers a better, cheaper and faster way of developing and implementing interoperable message standards.</a:t>
            </a:r>
          </a:p>
          <a:p>
            <a:pPr>
              <a:defRPr/>
            </a:pPr>
            <a:endParaRPr lang="en-GB"/>
          </a:p>
          <a:p>
            <a:pPr>
              <a:defRPr/>
            </a:pPr>
            <a:r>
              <a:rPr lang="en-GB"/>
              <a:t>The </a:t>
            </a:r>
            <a:r>
              <a:rPr lang="en-GB" dirty="0"/>
              <a:t>current preferred ISO 20022 syntaxes are XML and ASN.1, but should a new and better syntax be chosen, the models would not need to be changed: only the rules to transform the message models in the desired message formats would change. Furthermore, if it is more efficient to use another syntax for a particular business area or a particular market segment, the use of the ISO 20022 message models ensures that the business information will flow smoothly from one message to another whichever the syntax used to transport this business information.</a:t>
            </a:r>
          </a:p>
          <a:p>
            <a:pPr>
              <a:defRPr/>
            </a:pPr>
            <a:endParaRPr lang="en-GB" dirty="0"/>
          </a:p>
          <a:p>
            <a:pPr>
              <a:defRPr/>
            </a:pPr>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320A39A-60EA-4C03-ABAD-A6DC9D6663EF}"/>
              </a:ext>
            </a:extLst>
          </p:cNvPr>
          <p:cNvSpPr>
            <a:spLocks noGrp="1" noRot="1" noChangeAspect="1" noChangeArrowheads="1" noTextEdit="1"/>
          </p:cNvSpPr>
          <p:nvPr>
            <p:ph type="sldImg"/>
          </p:nvPr>
        </p:nvSpPr>
        <p:spPr>
          <a:xfrm>
            <a:off x="136525" y="774700"/>
            <a:ext cx="6597650" cy="3711575"/>
          </a:xfrm>
          <a:ln/>
        </p:spPr>
      </p:sp>
      <p:sp>
        <p:nvSpPr>
          <p:cNvPr id="36867" name="Rectangle 3">
            <a:extLst>
              <a:ext uri="{FF2B5EF4-FFF2-40B4-BE49-F238E27FC236}">
                <a16:creationId xmlns:a16="http://schemas.microsoft.com/office/drawing/2014/main" id="{8F09EE50-E722-437C-B2ED-DD0E2EB72F23}"/>
              </a:ext>
            </a:extLst>
          </p:cNvPr>
          <p:cNvSpPr>
            <a:spLocks noGrp="1" noChangeArrowheads="1"/>
          </p:cNvSpPr>
          <p:nvPr>
            <p:ph type="body" idx="1"/>
          </p:nvPr>
        </p:nvSpPr>
        <p:spPr>
          <a:xfrm>
            <a:off x="254000" y="4595813"/>
            <a:ext cx="6200775" cy="44878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800" dirty="0">
                <a:latin typeface="Arial" panose="020B0604020202020204" pitchFamily="34" charset="0"/>
              </a:rPr>
              <a:t>Once the Business Justification is approved by the RMG, and as long as the messages have not been approved by the SEG, the messages are called ‘candidate ISO 20022 messages’. Once they are approved by the SEG for publication, the messages are called ‘ISO 20022 messages’ or ‘ISO 20022 compliant messages’.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CC08AB9-DBDC-4D5F-85B1-DAD90E00DF5A}"/>
              </a:ext>
            </a:extLst>
          </p:cNvPr>
          <p:cNvSpPr>
            <a:spLocks noGrp="1" noRot="1" noChangeAspect="1" noChangeArrowheads="1" noTextEdit="1"/>
          </p:cNvSpPr>
          <p:nvPr>
            <p:ph type="sldImg"/>
          </p:nvPr>
        </p:nvSpPr>
        <p:spPr>
          <a:xfrm>
            <a:off x="138113" y="774700"/>
            <a:ext cx="6592887" cy="3709988"/>
          </a:xfrm>
          <a:ln/>
        </p:spPr>
      </p:sp>
      <p:sp>
        <p:nvSpPr>
          <p:cNvPr id="70659" name="Rectangle 3">
            <a:extLst>
              <a:ext uri="{FF2B5EF4-FFF2-40B4-BE49-F238E27FC236}">
                <a16:creationId xmlns:a16="http://schemas.microsoft.com/office/drawing/2014/main" id="{DB9C8410-34BF-4DF5-B373-D90BC71D7B41}"/>
              </a:ext>
            </a:extLst>
          </p:cNvPr>
          <p:cNvSpPr>
            <a:spLocks noGrp="1" noChangeArrowheads="1"/>
          </p:cNvSpPr>
          <p:nvPr>
            <p:ph type="body" idx="1"/>
          </p:nvPr>
        </p:nvSpPr>
        <p:spPr>
          <a:xfrm>
            <a:off x="254000" y="4595813"/>
            <a:ext cx="6202363" cy="4487862"/>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dirty="0">
                <a:latin typeface="Arial" pitchFamily="34" charset="0"/>
              </a:rPr>
              <a:t>Once approved, the ISO 20022 messages can be maintained upon request of the users or submitting </a:t>
            </a:r>
            <a:r>
              <a:rPr lang="en-US" altLang="en-US" dirty="0" err="1">
                <a:latin typeface="Arial" pitchFamily="34" charset="0"/>
              </a:rPr>
              <a:t>organisations</a:t>
            </a:r>
            <a:r>
              <a:rPr lang="en-US" altLang="en-US" dirty="0">
                <a:latin typeface="Arial" pitchFamily="34" charset="0"/>
              </a:rPr>
              <a:t>. </a:t>
            </a:r>
          </a:p>
          <a:p>
            <a:pPr eaLnBrk="1" hangingPunct="1">
              <a:defRPr/>
            </a:pPr>
            <a:r>
              <a:rPr lang="en-US" altLang="en-US" dirty="0">
                <a:latin typeface="Arial" pitchFamily="34" charset="0"/>
              </a:rPr>
              <a:t>There are several kinds of maintenance processes, to adapt to the needs and urgency of each community of users.  </a:t>
            </a:r>
          </a:p>
          <a:p>
            <a:pPr eaLnBrk="1" hangingPunct="1">
              <a:defRPr/>
            </a:pPr>
            <a:r>
              <a:rPr lang="en-US" altLang="en-US" dirty="0">
                <a:latin typeface="Arial" pitchFamily="34" charset="0"/>
              </a:rPr>
              <a:t>The ISO 20022 maintenance processes are described at http://www.iso20022.org/maintenance.page</a:t>
            </a:r>
          </a:p>
          <a:p>
            <a:pPr eaLnBrk="1" hangingPunct="1">
              <a:defRPr/>
            </a:pPr>
            <a:r>
              <a:rPr lang="en-US" altLang="en-US" dirty="0">
                <a:latin typeface="Arial" pitchFamily="34" charset="0"/>
              </a:rPr>
              <a:t>. </a:t>
            </a:r>
          </a:p>
          <a:p>
            <a:pPr eaLnBrk="1" hangingPunct="1">
              <a:defRPr/>
            </a:pPr>
            <a:endParaRPr lang="en-US" altLang="en-US" dirty="0">
              <a:latin typeface="Arial" pitchFamily="34" charset="0"/>
            </a:endParaRPr>
          </a:p>
          <a:p>
            <a:pPr eaLnBrk="1" hangingPunct="1">
              <a:defRPr/>
            </a:pPr>
            <a:endParaRPr lang="en-US" altLang="en-US"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F8DB501-4C18-4B02-B63F-46A21CDF5111}"/>
              </a:ext>
            </a:extLst>
          </p:cNvPr>
          <p:cNvSpPr>
            <a:spLocks noGrp="1" noRot="1" noChangeAspect="1" noTextEdit="1"/>
          </p:cNvSpPr>
          <p:nvPr>
            <p:ph type="sldImg"/>
          </p:nvPr>
        </p:nvSpPr>
        <p:spPr>
          <a:xfrm>
            <a:off x="134938" y="774700"/>
            <a:ext cx="6596062" cy="3711575"/>
          </a:xfrm>
          <a:ln/>
        </p:spPr>
      </p:sp>
      <p:sp>
        <p:nvSpPr>
          <p:cNvPr id="26627" name="Notes Placeholder 2">
            <a:extLst>
              <a:ext uri="{FF2B5EF4-FFF2-40B4-BE49-F238E27FC236}">
                <a16:creationId xmlns:a16="http://schemas.microsoft.com/office/drawing/2014/main" id="{EDE657A0-7ABA-43D6-A7F9-FB8A4E55BD1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extLst>
      <p:ext uri="{BB962C8B-B14F-4D97-AF65-F5344CB8AC3E}">
        <p14:creationId xmlns:p14="http://schemas.microsoft.com/office/powerpoint/2010/main" val="3043077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F8DB501-4C18-4B02-B63F-46A21CDF5111}"/>
              </a:ext>
            </a:extLst>
          </p:cNvPr>
          <p:cNvSpPr>
            <a:spLocks noGrp="1" noRot="1" noChangeAspect="1" noTextEdit="1"/>
          </p:cNvSpPr>
          <p:nvPr>
            <p:ph type="sldImg"/>
          </p:nvPr>
        </p:nvSpPr>
        <p:spPr>
          <a:xfrm>
            <a:off x="134938" y="774700"/>
            <a:ext cx="6596062" cy="3711575"/>
          </a:xfrm>
          <a:ln/>
        </p:spPr>
      </p:sp>
      <p:sp>
        <p:nvSpPr>
          <p:cNvPr id="26627" name="Notes Placeholder 2">
            <a:extLst>
              <a:ext uri="{FF2B5EF4-FFF2-40B4-BE49-F238E27FC236}">
                <a16:creationId xmlns:a16="http://schemas.microsoft.com/office/drawing/2014/main" id="{EDE657A0-7ABA-43D6-A7F9-FB8A4E55BD1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extLst>
      <p:ext uri="{BB962C8B-B14F-4D97-AF65-F5344CB8AC3E}">
        <p14:creationId xmlns:p14="http://schemas.microsoft.com/office/powerpoint/2010/main" val="2427836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87B8BDA-8AA4-4CF3-AF62-F9D42E8D4BAC}"/>
              </a:ext>
            </a:extLst>
          </p:cNvPr>
          <p:cNvSpPr>
            <a:spLocks noGrp="1" noRot="1" noChangeAspect="1" noTextEdit="1"/>
          </p:cNvSpPr>
          <p:nvPr>
            <p:ph type="sldImg"/>
          </p:nvPr>
        </p:nvSpPr>
        <p:spPr>
          <a:xfrm>
            <a:off x="134938" y="774700"/>
            <a:ext cx="6596062" cy="3711575"/>
          </a:xfrm>
          <a:ln/>
        </p:spPr>
      </p:sp>
      <p:sp>
        <p:nvSpPr>
          <p:cNvPr id="12291" name="Notes Placeholder 2">
            <a:extLst>
              <a:ext uri="{FF2B5EF4-FFF2-40B4-BE49-F238E27FC236}">
                <a16:creationId xmlns:a16="http://schemas.microsoft.com/office/drawing/2014/main" id="{6BE2FE31-03AA-46DD-9B9C-13BD31220B0C}"/>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extLst>
      <p:ext uri="{BB962C8B-B14F-4D97-AF65-F5344CB8AC3E}">
        <p14:creationId xmlns:p14="http://schemas.microsoft.com/office/powerpoint/2010/main" val="3552811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C3713703-1305-4006-8204-E1F6A38A7333}" type="slidenum">
              <a:rPr lang="en-GB" smtClean="0"/>
              <a:pPr/>
              <a:t>6</a:t>
            </a:fld>
            <a:endParaRPr lang="en-GB"/>
          </a:p>
        </p:txBody>
      </p:sp>
    </p:spTree>
    <p:extLst>
      <p:ext uri="{BB962C8B-B14F-4D97-AF65-F5344CB8AC3E}">
        <p14:creationId xmlns:p14="http://schemas.microsoft.com/office/powerpoint/2010/main" val="2442269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F8DB501-4C18-4B02-B63F-46A21CDF5111}"/>
              </a:ext>
            </a:extLst>
          </p:cNvPr>
          <p:cNvSpPr>
            <a:spLocks noGrp="1" noRot="1" noChangeAspect="1" noTextEdit="1"/>
          </p:cNvSpPr>
          <p:nvPr>
            <p:ph type="sldImg"/>
          </p:nvPr>
        </p:nvSpPr>
        <p:spPr>
          <a:xfrm>
            <a:off x="134938" y="774700"/>
            <a:ext cx="6596062" cy="3711575"/>
          </a:xfrm>
          <a:ln/>
        </p:spPr>
      </p:sp>
      <p:sp>
        <p:nvSpPr>
          <p:cNvPr id="26627" name="Notes Placeholder 2">
            <a:extLst>
              <a:ext uri="{FF2B5EF4-FFF2-40B4-BE49-F238E27FC236}">
                <a16:creationId xmlns:a16="http://schemas.microsoft.com/office/drawing/2014/main" id="{EDE657A0-7ABA-43D6-A7F9-FB8A4E55BD1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extLst>
      <p:ext uri="{BB962C8B-B14F-4D97-AF65-F5344CB8AC3E}">
        <p14:creationId xmlns:p14="http://schemas.microsoft.com/office/powerpoint/2010/main" val="119189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571500"/>
            <a:ext cx="6581775"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8</a:t>
            </a:fld>
            <a:endParaRPr lang="en-GB"/>
          </a:p>
        </p:txBody>
      </p:sp>
    </p:spTree>
    <p:extLst>
      <p:ext uri="{BB962C8B-B14F-4D97-AF65-F5344CB8AC3E}">
        <p14:creationId xmlns:p14="http://schemas.microsoft.com/office/powerpoint/2010/main" val="2639865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571500"/>
            <a:ext cx="6581775"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9</a:t>
            </a:fld>
            <a:endParaRPr lang="en-GB"/>
          </a:p>
        </p:txBody>
      </p:sp>
    </p:spTree>
    <p:extLst>
      <p:ext uri="{BB962C8B-B14F-4D97-AF65-F5344CB8AC3E}">
        <p14:creationId xmlns:p14="http://schemas.microsoft.com/office/powerpoint/2010/main" val="1701027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a:extLst>
              <a:ext uri="{FF2B5EF4-FFF2-40B4-BE49-F238E27FC236}">
                <a16:creationId xmlns:a16="http://schemas.microsoft.com/office/drawing/2014/main" id="{96E87C33-96A9-4FF6-A481-2B4DA98281F6}"/>
              </a:ext>
            </a:extLst>
          </p:cNvPr>
          <p:cNvSpPr>
            <a:spLocks noGrp="1" noChangeArrowheads="1"/>
          </p:cNvSpPr>
          <p:nvPr>
            <p:ph type="ftr" sz="quarter" idx="10"/>
          </p:nvPr>
        </p:nvSpPr>
        <p:spPr>
          <a:ln/>
        </p:spPr>
        <p:txBody>
          <a:bodyPr/>
          <a:lstStyle>
            <a:lvl1pPr>
              <a:defRPr/>
            </a:lvl1pPr>
          </a:lstStyle>
          <a:p>
            <a:pPr>
              <a:defRPr/>
            </a:pPr>
            <a:r>
              <a:rPr lang="en-US"/>
              <a:t>ISO 20022 Welcome Packet_2024</a:t>
            </a:r>
          </a:p>
        </p:txBody>
      </p:sp>
    </p:spTree>
    <p:extLst>
      <p:ext uri="{BB962C8B-B14F-4D97-AF65-F5344CB8AC3E}">
        <p14:creationId xmlns:p14="http://schemas.microsoft.com/office/powerpoint/2010/main" val="74202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1B49E913-D32F-430E-AB96-AC42BF6EB9AC}"/>
              </a:ext>
            </a:extLst>
          </p:cNvPr>
          <p:cNvSpPr>
            <a:spLocks noGrp="1" noChangeArrowheads="1"/>
          </p:cNvSpPr>
          <p:nvPr>
            <p:ph type="ftr" sz="quarter" idx="10"/>
          </p:nvPr>
        </p:nvSpPr>
        <p:spPr>
          <a:ln/>
        </p:spPr>
        <p:txBody>
          <a:bodyPr/>
          <a:lstStyle>
            <a:lvl1pPr>
              <a:defRPr/>
            </a:lvl1pPr>
          </a:lstStyle>
          <a:p>
            <a:pPr>
              <a:defRPr/>
            </a:pPr>
            <a:r>
              <a:rPr lang="en-US"/>
              <a:t>ISO 20022 Welcome Packet_2024</a:t>
            </a:r>
          </a:p>
        </p:txBody>
      </p:sp>
    </p:spTree>
    <p:extLst>
      <p:ext uri="{BB962C8B-B14F-4D97-AF65-F5344CB8AC3E}">
        <p14:creationId xmlns:p14="http://schemas.microsoft.com/office/powerpoint/2010/main" val="3205604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31818" y="333376"/>
            <a:ext cx="2855383" cy="5762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5667" y="333376"/>
            <a:ext cx="8362951" cy="5762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91E7CFDA-D8F9-48B6-9C2D-5B06ED6E7494}"/>
              </a:ext>
            </a:extLst>
          </p:cNvPr>
          <p:cNvSpPr>
            <a:spLocks noGrp="1" noChangeArrowheads="1"/>
          </p:cNvSpPr>
          <p:nvPr>
            <p:ph type="ftr" sz="quarter" idx="10"/>
          </p:nvPr>
        </p:nvSpPr>
        <p:spPr>
          <a:ln/>
        </p:spPr>
        <p:txBody>
          <a:bodyPr/>
          <a:lstStyle>
            <a:lvl1pPr>
              <a:defRPr/>
            </a:lvl1pPr>
          </a:lstStyle>
          <a:p>
            <a:pPr>
              <a:defRPr/>
            </a:pPr>
            <a:r>
              <a:rPr lang="en-US"/>
              <a:t>ISO 20022 Welcome Packet_2024</a:t>
            </a:r>
          </a:p>
        </p:txBody>
      </p:sp>
    </p:spTree>
    <p:extLst>
      <p:ext uri="{BB962C8B-B14F-4D97-AF65-F5344CB8AC3E}">
        <p14:creationId xmlns:p14="http://schemas.microsoft.com/office/powerpoint/2010/main" val="828913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74133" y="333375"/>
            <a:ext cx="10236200" cy="890588"/>
          </a:xfrm>
        </p:spPr>
        <p:txBody>
          <a:bodyPr/>
          <a:lstStyle/>
          <a:p>
            <a:r>
              <a:rPr lang="en-US"/>
              <a:t>Click to edit Master title style</a:t>
            </a:r>
          </a:p>
        </p:txBody>
      </p:sp>
      <p:sp>
        <p:nvSpPr>
          <p:cNvPr id="3" name="Table Placeholder 2"/>
          <p:cNvSpPr>
            <a:spLocks noGrp="1"/>
          </p:cNvSpPr>
          <p:nvPr>
            <p:ph type="tbl" idx="1"/>
          </p:nvPr>
        </p:nvSpPr>
        <p:spPr>
          <a:xfrm>
            <a:off x="465667" y="1793876"/>
            <a:ext cx="11421533" cy="4302125"/>
          </a:xfrm>
        </p:spPr>
        <p:txBody>
          <a:bodyPr/>
          <a:lstStyle/>
          <a:p>
            <a:pPr lvl="0"/>
            <a:endParaRPr lang="en-US" noProof="0"/>
          </a:p>
        </p:txBody>
      </p:sp>
      <p:sp>
        <p:nvSpPr>
          <p:cNvPr id="4" name="Rectangle 7">
            <a:extLst>
              <a:ext uri="{FF2B5EF4-FFF2-40B4-BE49-F238E27FC236}">
                <a16:creationId xmlns:a16="http://schemas.microsoft.com/office/drawing/2014/main" id="{15C785D6-CA84-46FC-97A7-3C4EAB151031}"/>
              </a:ext>
            </a:extLst>
          </p:cNvPr>
          <p:cNvSpPr>
            <a:spLocks noGrp="1" noChangeArrowheads="1"/>
          </p:cNvSpPr>
          <p:nvPr>
            <p:ph type="ftr" sz="quarter" idx="10"/>
          </p:nvPr>
        </p:nvSpPr>
        <p:spPr>
          <a:ln/>
        </p:spPr>
        <p:txBody>
          <a:bodyPr/>
          <a:lstStyle>
            <a:lvl1pPr>
              <a:defRPr/>
            </a:lvl1pPr>
          </a:lstStyle>
          <a:p>
            <a:pPr>
              <a:defRPr/>
            </a:pPr>
            <a:r>
              <a:rPr lang="en-US"/>
              <a:t>ISO 20022 Welcome Packet_2024</a:t>
            </a:r>
          </a:p>
        </p:txBody>
      </p:sp>
    </p:spTree>
    <p:extLst>
      <p:ext uri="{BB962C8B-B14F-4D97-AF65-F5344CB8AC3E}">
        <p14:creationId xmlns:p14="http://schemas.microsoft.com/office/powerpoint/2010/main" val="104812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747A81-E2C0-4525-915E-2A98979BDFFD}"/>
              </a:ext>
            </a:extLst>
          </p:cNvPr>
          <p:cNvSpPr>
            <a:spLocks noGrp="1"/>
          </p:cNvSpPr>
          <p:nvPr>
            <p:ph type="dt" sz="half" idx="10"/>
          </p:nvPr>
        </p:nvSpPr>
        <p:spPr/>
        <p:txBody>
          <a:bodyPr/>
          <a:lstStyle>
            <a:lvl1pPr>
              <a:defRPr/>
            </a:lvl1pPr>
          </a:lstStyle>
          <a:p>
            <a:pPr>
              <a:defRPr/>
            </a:pPr>
            <a:fld id="{4AA0A225-340B-4C17-B930-B570C29F0289}" type="datetime1">
              <a:rPr lang="en-GB" smtClean="0"/>
              <a:t>12/07/2024</a:t>
            </a:fld>
            <a:endParaRPr lang="en-GB"/>
          </a:p>
        </p:txBody>
      </p:sp>
      <p:sp>
        <p:nvSpPr>
          <p:cNvPr id="5" name="Footer Placeholder 4">
            <a:extLst>
              <a:ext uri="{FF2B5EF4-FFF2-40B4-BE49-F238E27FC236}">
                <a16:creationId xmlns:a16="http://schemas.microsoft.com/office/drawing/2014/main" id="{0A617987-CB94-44A5-90D5-44B370C181D4}"/>
              </a:ext>
            </a:extLst>
          </p:cNvPr>
          <p:cNvSpPr>
            <a:spLocks noGrp="1"/>
          </p:cNvSpPr>
          <p:nvPr>
            <p:ph type="ftr" sz="quarter" idx="11"/>
          </p:nvPr>
        </p:nvSpPr>
        <p:spPr/>
        <p:txBody>
          <a:bodyPr/>
          <a:lstStyle>
            <a:lvl1pPr>
              <a:defRPr/>
            </a:lvl1pPr>
          </a:lstStyle>
          <a:p>
            <a:pPr>
              <a:defRPr/>
            </a:pPr>
            <a:r>
              <a:rPr lang="en-US"/>
              <a:t>ISO 20022 Welcome Packet_2024</a:t>
            </a:r>
          </a:p>
        </p:txBody>
      </p:sp>
      <p:sp>
        <p:nvSpPr>
          <p:cNvPr id="6" name="Slide Number Placeholder 5">
            <a:extLst>
              <a:ext uri="{FF2B5EF4-FFF2-40B4-BE49-F238E27FC236}">
                <a16:creationId xmlns:a16="http://schemas.microsoft.com/office/drawing/2014/main" id="{4857564B-9E4B-4E66-9B1A-1717E432115D}"/>
              </a:ext>
            </a:extLst>
          </p:cNvPr>
          <p:cNvSpPr>
            <a:spLocks noGrp="1"/>
          </p:cNvSpPr>
          <p:nvPr>
            <p:ph type="sldNum" sz="quarter" idx="12"/>
          </p:nvPr>
        </p:nvSpPr>
        <p:spPr/>
        <p:txBody>
          <a:bodyPr/>
          <a:lstStyle>
            <a:lvl1pPr>
              <a:defRPr/>
            </a:lvl1pPr>
          </a:lstStyle>
          <a:p>
            <a:fld id="{B401642F-3747-40A4-BEC7-DA18DAC7FBC6}" type="slidenum">
              <a:rPr lang="en-GB" altLang="en-US"/>
              <a:pPr/>
              <a:t>‹#›</a:t>
            </a:fld>
            <a:endParaRPr lang="en-GB" altLang="en-US"/>
          </a:p>
        </p:txBody>
      </p:sp>
    </p:spTree>
    <p:extLst>
      <p:ext uri="{BB962C8B-B14F-4D97-AF65-F5344CB8AC3E}">
        <p14:creationId xmlns:p14="http://schemas.microsoft.com/office/powerpoint/2010/main" val="180568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2482A75-853C-4D95-ACD9-BB978D6C0582}"/>
              </a:ext>
            </a:extLst>
          </p:cNvPr>
          <p:cNvSpPr>
            <a:spLocks noGrp="1"/>
          </p:cNvSpPr>
          <p:nvPr>
            <p:ph type="dt" sz="half" idx="10"/>
          </p:nvPr>
        </p:nvSpPr>
        <p:spPr/>
        <p:txBody>
          <a:bodyPr/>
          <a:lstStyle>
            <a:lvl1pPr>
              <a:defRPr/>
            </a:lvl1pPr>
          </a:lstStyle>
          <a:p>
            <a:pPr>
              <a:defRPr/>
            </a:pPr>
            <a:fld id="{1C1F0C2A-B21B-46FD-8BD2-2CFCE5E5B365}" type="datetime1">
              <a:rPr lang="en-GB" smtClean="0"/>
              <a:t>12/07/2024</a:t>
            </a:fld>
            <a:endParaRPr lang="en-GB"/>
          </a:p>
        </p:txBody>
      </p:sp>
      <p:sp>
        <p:nvSpPr>
          <p:cNvPr id="5" name="Footer Placeholder 4">
            <a:extLst>
              <a:ext uri="{FF2B5EF4-FFF2-40B4-BE49-F238E27FC236}">
                <a16:creationId xmlns:a16="http://schemas.microsoft.com/office/drawing/2014/main" id="{D1D2FC9E-40DD-4147-BE14-2EDE11E59C4B}"/>
              </a:ext>
            </a:extLst>
          </p:cNvPr>
          <p:cNvSpPr>
            <a:spLocks noGrp="1"/>
          </p:cNvSpPr>
          <p:nvPr>
            <p:ph type="ftr" sz="quarter" idx="11"/>
          </p:nvPr>
        </p:nvSpPr>
        <p:spPr/>
        <p:txBody>
          <a:bodyPr/>
          <a:lstStyle>
            <a:lvl1pPr>
              <a:defRPr/>
            </a:lvl1pPr>
          </a:lstStyle>
          <a:p>
            <a:pPr>
              <a:defRPr/>
            </a:pPr>
            <a:r>
              <a:rPr lang="en-US"/>
              <a:t>ISO 20022 Welcome Packet_2024</a:t>
            </a:r>
          </a:p>
        </p:txBody>
      </p:sp>
      <p:sp>
        <p:nvSpPr>
          <p:cNvPr id="6" name="Slide Number Placeholder 5">
            <a:extLst>
              <a:ext uri="{FF2B5EF4-FFF2-40B4-BE49-F238E27FC236}">
                <a16:creationId xmlns:a16="http://schemas.microsoft.com/office/drawing/2014/main" id="{7403EC89-0785-4E15-AB5E-7CABF8F6A85B}"/>
              </a:ext>
            </a:extLst>
          </p:cNvPr>
          <p:cNvSpPr>
            <a:spLocks noGrp="1"/>
          </p:cNvSpPr>
          <p:nvPr>
            <p:ph type="sldNum" sz="quarter" idx="12"/>
          </p:nvPr>
        </p:nvSpPr>
        <p:spPr/>
        <p:txBody>
          <a:bodyPr/>
          <a:lstStyle>
            <a:lvl1pPr>
              <a:defRPr/>
            </a:lvl1pPr>
          </a:lstStyle>
          <a:p>
            <a:fld id="{8355BBD5-8F9A-422B-A33A-EC0C9A2BCA0C}" type="slidenum">
              <a:rPr lang="en-GB" altLang="en-US"/>
              <a:pPr/>
              <a:t>‹#›</a:t>
            </a:fld>
            <a:endParaRPr lang="en-GB" altLang="en-US"/>
          </a:p>
        </p:txBody>
      </p:sp>
    </p:spTree>
    <p:extLst>
      <p:ext uri="{BB962C8B-B14F-4D97-AF65-F5344CB8AC3E}">
        <p14:creationId xmlns:p14="http://schemas.microsoft.com/office/powerpoint/2010/main" val="3275288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93D9B2-0FCD-4CCD-8B90-9E7FA339E85C}"/>
              </a:ext>
            </a:extLst>
          </p:cNvPr>
          <p:cNvSpPr>
            <a:spLocks noGrp="1"/>
          </p:cNvSpPr>
          <p:nvPr>
            <p:ph type="dt" sz="half" idx="10"/>
          </p:nvPr>
        </p:nvSpPr>
        <p:spPr/>
        <p:txBody>
          <a:bodyPr/>
          <a:lstStyle>
            <a:lvl1pPr>
              <a:defRPr/>
            </a:lvl1pPr>
          </a:lstStyle>
          <a:p>
            <a:pPr>
              <a:defRPr/>
            </a:pPr>
            <a:fld id="{F9A2FFBE-8432-4550-89B4-137FA7BAFBEA}" type="datetime1">
              <a:rPr lang="en-GB" smtClean="0"/>
              <a:t>12/07/2024</a:t>
            </a:fld>
            <a:endParaRPr lang="en-GB"/>
          </a:p>
        </p:txBody>
      </p:sp>
      <p:sp>
        <p:nvSpPr>
          <p:cNvPr id="5" name="Footer Placeholder 4">
            <a:extLst>
              <a:ext uri="{FF2B5EF4-FFF2-40B4-BE49-F238E27FC236}">
                <a16:creationId xmlns:a16="http://schemas.microsoft.com/office/drawing/2014/main" id="{24FE476C-98F9-4135-9C07-F6EDAA228B89}"/>
              </a:ext>
            </a:extLst>
          </p:cNvPr>
          <p:cNvSpPr>
            <a:spLocks noGrp="1"/>
          </p:cNvSpPr>
          <p:nvPr>
            <p:ph type="ftr" sz="quarter" idx="11"/>
          </p:nvPr>
        </p:nvSpPr>
        <p:spPr/>
        <p:txBody>
          <a:bodyPr/>
          <a:lstStyle>
            <a:lvl1pPr>
              <a:defRPr/>
            </a:lvl1pPr>
          </a:lstStyle>
          <a:p>
            <a:pPr>
              <a:defRPr/>
            </a:pPr>
            <a:r>
              <a:rPr lang="en-US"/>
              <a:t>ISO 20022 Welcome Packet_2024</a:t>
            </a:r>
          </a:p>
        </p:txBody>
      </p:sp>
      <p:sp>
        <p:nvSpPr>
          <p:cNvPr id="6" name="Slide Number Placeholder 5">
            <a:extLst>
              <a:ext uri="{FF2B5EF4-FFF2-40B4-BE49-F238E27FC236}">
                <a16:creationId xmlns:a16="http://schemas.microsoft.com/office/drawing/2014/main" id="{8B5B2AD2-7FBC-4578-BAE2-CE1622C48DA5}"/>
              </a:ext>
            </a:extLst>
          </p:cNvPr>
          <p:cNvSpPr>
            <a:spLocks noGrp="1"/>
          </p:cNvSpPr>
          <p:nvPr>
            <p:ph type="sldNum" sz="quarter" idx="12"/>
          </p:nvPr>
        </p:nvSpPr>
        <p:spPr/>
        <p:txBody>
          <a:bodyPr/>
          <a:lstStyle>
            <a:lvl1pPr>
              <a:defRPr/>
            </a:lvl1pPr>
          </a:lstStyle>
          <a:p>
            <a:fld id="{9580CF1F-1810-42DB-8E27-8B457E2165ED}" type="slidenum">
              <a:rPr lang="en-GB" altLang="en-US"/>
              <a:pPr/>
              <a:t>‹#›</a:t>
            </a:fld>
            <a:endParaRPr lang="en-GB" altLang="en-US"/>
          </a:p>
        </p:txBody>
      </p:sp>
    </p:spTree>
    <p:extLst>
      <p:ext uri="{BB962C8B-B14F-4D97-AF65-F5344CB8AC3E}">
        <p14:creationId xmlns:p14="http://schemas.microsoft.com/office/powerpoint/2010/main" val="2013828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6E201E-8FAA-4D66-ABB1-6AFC4AE5F91C}"/>
              </a:ext>
            </a:extLst>
          </p:cNvPr>
          <p:cNvSpPr>
            <a:spLocks noGrp="1"/>
          </p:cNvSpPr>
          <p:nvPr>
            <p:ph type="dt" sz="half" idx="10"/>
          </p:nvPr>
        </p:nvSpPr>
        <p:spPr/>
        <p:txBody>
          <a:bodyPr/>
          <a:lstStyle>
            <a:lvl1pPr>
              <a:defRPr/>
            </a:lvl1pPr>
          </a:lstStyle>
          <a:p>
            <a:pPr>
              <a:defRPr/>
            </a:pPr>
            <a:fld id="{51296FCC-12A8-4A9D-902B-F18D89D3A0F4}" type="datetime1">
              <a:rPr lang="en-GB" smtClean="0"/>
              <a:t>12/07/2024</a:t>
            </a:fld>
            <a:endParaRPr lang="en-GB"/>
          </a:p>
        </p:txBody>
      </p:sp>
      <p:sp>
        <p:nvSpPr>
          <p:cNvPr id="6" name="Footer Placeholder 4">
            <a:extLst>
              <a:ext uri="{FF2B5EF4-FFF2-40B4-BE49-F238E27FC236}">
                <a16:creationId xmlns:a16="http://schemas.microsoft.com/office/drawing/2014/main" id="{A8AD7A80-B100-4CC3-A98A-E9FD0560981C}"/>
              </a:ext>
            </a:extLst>
          </p:cNvPr>
          <p:cNvSpPr>
            <a:spLocks noGrp="1"/>
          </p:cNvSpPr>
          <p:nvPr>
            <p:ph type="ftr" sz="quarter" idx="11"/>
          </p:nvPr>
        </p:nvSpPr>
        <p:spPr/>
        <p:txBody>
          <a:bodyPr/>
          <a:lstStyle>
            <a:lvl1pPr>
              <a:defRPr/>
            </a:lvl1pPr>
          </a:lstStyle>
          <a:p>
            <a:pPr>
              <a:defRPr/>
            </a:pPr>
            <a:r>
              <a:rPr lang="en-US"/>
              <a:t>ISO 20022 Welcome Packet_2024</a:t>
            </a:r>
          </a:p>
        </p:txBody>
      </p:sp>
      <p:sp>
        <p:nvSpPr>
          <p:cNvPr id="7" name="Slide Number Placeholder 5">
            <a:extLst>
              <a:ext uri="{FF2B5EF4-FFF2-40B4-BE49-F238E27FC236}">
                <a16:creationId xmlns:a16="http://schemas.microsoft.com/office/drawing/2014/main" id="{61553864-ECEA-41FC-992C-DFDA0EE85A75}"/>
              </a:ext>
            </a:extLst>
          </p:cNvPr>
          <p:cNvSpPr>
            <a:spLocks noGrp="1"/>
          </p:cNvSpPr>
          <p:nvPr>
            <p:ph type="sldNum" sz="quarter" idx="12"/>
          </p:nvPr>
        </p:nvSpPr>
        <p:spPr/>
        <p:txBody>
          <a:bodyPr/>
          <a:lstStyle>
            <a:lvl1pPr>
              <a:defRPr/>
            </a:lvl1pPr>
          </a:lstStyle>
          <a:p>
            <a:fld id="{8A35F49C-C49F-4342-B3A1-D3B488FFDA7A}" type="slidenum">
              <a:rPr lang="en-GB" altLang="en-US"/>
              <a:pPr/>
              <a:t>‹#›</a:t>
            </a:fld>
            <a:endParaRPr lang="en-GB" altLang="en-US"/>
          </a:p>
        </p:txBody>
      </p:sp>
    </p:spTree>
    <p:extLst>
      <p:ext uri="{BB962C8B-B14F-4D97-AF65-F5344CB8AC3E}">
        <p14:creationId xmlns:p14="http://schemas.microsoft.com/office/powerpoint/2010/main" val="1749859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496574A7-0E18-40FB-9705-52951856F563}"/>
              </a:ext>
            </a:extLst>
          </p:cNvPr>
          <p:cNvSpPr>
            <a:spLocks noGrp="1"/>
          </p:cNvSpPr>
          <p:nvPr>
            <p:ph type="dt" sz="half" idx="10"/>
          </p:nvPr>
        </p:nvSpPr>
        <p:spPr/>
        <p:txBody>
          <a:bodyPr/>
          <a:lstStyle>
            <a:lvl1pPr>
              <a:defRPr/>
            </a:lvl1pPr>
          </a:lstStyle>
          <a:p>
            <a:pPr>
              <a:defRPr/>
            </a:pPr>
            <a:fld id="{0AEDC481-06A6-4818-9EB4-167CC81F3B3B}" type="datetime1">
              <a:rPr lang="en-GB" smtClean="0"/>
              <a:t>12/07/2024</a:t>
            </a:fld>
            <a:endParaRPr lang="en-GB"/>
          </a:p>
        </p:txBody>
      </p:sp>
      <p:sp>
        <p:nvSpPr>
          <p:cNvPr id="8" name="Footer Placeholder 4">
            <a:extLst>
              <a:ext uri="{FF2B5EF4-FFF2-40B4-BE49-F238E27FC236}">
                <a16:creationId xmlns:a16="http://schemas.microsoft.com/office/drawing/2014/main" id="{8D15DF4D-A57F-4D53-9AF2-71130DE4A07E}"/>
              </a:ext>
            </a:extLst>
          </p:cNvPr>
          <p:cNvSpPr>
            <a:spLocks noGrp="1"/>
          </p:cNvSpPr>
          <p:nvPr>
            <p:ph type="ftr" sz="quarter" idx="11"/>
          </p:nvPr>
        </p:nvSpPr>
        <p:spPr/>
        <p:txBody>
          <a:bodyPr/>
          <a:lstStyle>
            <a:lvl1pPr>
              <a:defRPr/>
            </a:lvl1pPr>
          </a:lstStyle>
          <a:p>
            <a:pPr>
              <a:defRPr/>
            </a:pPr>
            <a:r>
              <a:rPr lang="en-US"/>
              <a:t>ISO 20022 Welcome Packet_2024</a:t>
            </a:r>
          </a:p>
        </p:txBody>
      </p:sp>
      <p:sp>
        <p:nvSpPr>
          <p:cNvPr id="9" name="Slide Number Placeholder 5">
            <a:extLst>
              <a:ext uri="{FF2B5EF4-FFF2-40B4-BE49-F238E27FC236}">
                <a16:creationId xmlns:a16="http://schemas.microsoft.com/office/drawing/2014/main" id="{F84D778D-C9E2-4DE7-83B2-664F61CE8681}"/>
              </a:ext>
            </a:extLst>
          </p:cNvPr>
          <p:cNvSpPr>
            <a:spLocks noGrp="1"/>
          </p:cNvSpPr>
          <p:nvPr>
            <p:ph type="sldNum" sz="quarter" idx="12"/>
          </p:nvPr>
        </p:nvSpPr>
        <p:spPr/>
        <p:txBody>
          <a:bodyPr/>
          <a:lstStyle>
            <a:lvl1pPr>
              <a:defRPr/>
            </a:lvl1pPr>
          </a:lstStyle>
          <a:p>
            <a:fld id="{49D7C10F-2C92-4426-86E3-9A415B83134D}" type="slidenum">
              <a:rPr lang="en-GB" altLang="en-US"/>
              <a:pPr/>
              <a:t>‹#›</a:t>
            </a:fld>
            <a:endParaRPr lang="en-GB" altLang="en-US"/>
          </a:p>
        </p:txBody>
      </p:sp>
    </p:spTree>
    <p:extLst>
      <p:ext uri="{BB962C8B-B14F-4D97-AF65-F5344CB8AC3E}">
        <p14:creationId xmlns:p14="http://schemas.microsoft.com/office/powerpoint/2010/main" val="4053701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1655A2CE-184D-4F4F-9E5C-31BB04DBD89A}"/>
              </a:ext>
            </a:extLst>
          </p:cNvPr>
          <p:cNvSpPr>
            <a:spLocks noGrp="1"/>
          </p:cNvSpPr>
          <p:nvPr>
            <p:ph type="dt" sz="half" idx="10"/>
          </p:nvPr>
        </p:nvSpPr>
        <p:spPr/>
        <p:txBody>
          <a:bodyPr/>
          <a:lstStyle>
            <a:lvl1pPr>
              <a:defRPr/>
            </a:lvl1pPr>
          </a:lstStyle>
          <a:p>
            <a:pPr>
              <a:defRPr/>
            </a:pPr>
            <a:fld id="{F0CB0DC6-3C63-41A9-A23E-C26724E6EF54}" type="datetime1">
              <a:rPr lang="en-GB" smtClean="0"/>
              <a:t>12/07/2024</a:t>
            </a:fld>
            <a:endParaRPr lang="en-GB"/>
          </a:p>
        </p:txBody>
      </p:sp>
      <p:sp>
        <p:nvSpPr>
          <p:cNvPr id="4" name="Footer Placeholder 4">
            <a:extLst>
              <a:ext uri="{FF2B5EF4-FFF2-40B4-BE49-F238E27FC236}">
                <a16:creationId xmlns:a16="http://schemas.microsoft.com/office/drawing/2014/main" id="{8FF54FBB-79BD-41C0-89EC-011523013ACF}"/>
              </a:ext>
            </a:extLst>
          </p:cNvPr>
          <p:cNvSpPr>
            <a:spLocks noGrp="1"/>
          </p:cNvSpPr>
          <p:nvPr>
            <p:ph type="ftr" sz="quarter" idx="11"/>
          </p:nvPr>
        </p:nvSpPr>
        <p:spPr/>
        <p:txBody>
          <a:bodyPr/>
          <a:lstStyle>
            <a:lvl1pPr>
              <a:defRPr/>
            </a:lvl1pPr>
          </a:lstStyle>
          <a:p>
            <a:pPr>
              <a:defRPr/>
            </a:pPr>
            <a:r>
              <a:rPr lang="en-US"/>
              <a:t>ISO 20022 Welcome Packet_2024</a:t>
            </a:r>
          </a:p>
        </p:txBody>
      </p:sp>
      <p:sp>
        <p:nvSpPr>
          <p:cNvPr id="5" name="Slide Number Placeholder 5">
            <a:extLst>
              <a:ext uri="{FF2B5EF4-FFF2-40B4-BE49-F238E27FC236}">
                <a16:creationId xmlns:a16="http://schemas.microsoft.com/office/drawing/2014/main" id="{C9A247EE-43CD-4C56-AC15-08C41E8B0A26}"/>
              </a:ext>
            </a:extLst>
          </p:cNvPr>
          <p:cNvSpPr>
            <a:spLocks noGrp="1"/>
          </p:cNvSpPr>
          <p:nvPr>
            <p:ph type="sldNum" sz="quarter" idx="12"/>
          </p:nvPr>
        </p:nvSpPr>
        <p:spPr/>
        <p:txBody>
          <a:bodyPr/>
          <a:lstStyle>
            <a:lvl1pPr>
              <a:defRPr/>
            </a:lvl1pPr>
          </a:lstStyle>
          <a:p>
            <a:fld id="{CF2CE384-FE57-436A-A073-003905FA2EDD}" type="slidenum">
              <a:rPr lang="en-GB" altLang="en-US"/>
              <a:pPr/>
              <a:t>‹#›</a:t>
            </a:fld>
            <a:endParaRPr lang="en-GB" altLang="en-US"/>
          </a:p>
        </p:txBody>
      </p:sp>
    </p:spTree>
    <p:extLst>
      <p:ext uri="{BB962C8B-B14F-4D97-AF65-F5344CB8AC3E}">
        <p14:creationId xmlns:p14="http://schemas.microsoft.com/office/powerpoint/2010/main" val="3965168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FB7A72C-EFCF-48BF-9D05-273429617528}"/>
              </a:ext>
            </a:extLst>
          </p:cNvPr>
          <p:cNvSpPr>
            <a:spLocks noGrp="1"/>
          </p:cNvSpPr>
          <p:nvPr>
            <p:ph type="dt" sz="half" idx="10"/>
          </p:nvPr>
        </p:nvSpPr>
        <p:spPr/>
        <p:txBody>
          <a:bodyPr/>
          <a:lstStyle>
            <a:lvl1pPr>
              <a:defRPr/>
            </a:lvl1pPr>
          </a:lstStyle>
          <a:p>
            <a:pPr>
              <a:defRPr/>
            </a:pPr>
            <a:fld id="{27349DC6-4970-41AA-BE7A-BE322B773EFD}" type="datetime1">
              <a:rPr lang="en-GB" smtClean="0"/>
              <a:t>12/07/2024</a:t>
            </a:fld>
            <a:endParaRPr lang="en-GB"/>
          </a:p>
        </p:txBody>
      </p:sp>
      <p:sp>
        <p:nvSpPr>
          <p:cNvPr id="3" name="Footer Placeholder 4">
            <a:extLst>
              <a:ext uri="{FF2B5EF4-FFF2-40B4-BE49-F238E27FC236}">
                <a16:creationId xmlns:a16="http://schemas.microsoft.com/office/drawing/2014/main" id="{EDAA76D6-480E-463D-B27E-617D37571B73}"/>
              </a:ext>
            </a:extLst>
          </p:cNvPr>
          <p:cNvSpPr>
            <a:spLocks noGrp="1"/>
          </p:cNvSpPr>
          <p:nvPr>
            <p:ph type="ftr" sz="quarter" idx="11"/>
          </p:nvPr>
        </p:nvSpPr>
        <p:spPr/>
        <p:txBody>
          <a:bodyPr/>
          <a:lstStyle>
            <a:lvl1pPr>
              <a:defRPr/>
            </a:lvl1pPr>
          </a:lstStyle>
          <a:p>
            <a:pPr>
              <a:defRPr/>
            </a:pPr>
            <a:r>
              <a:rPr lang="en-US"/>
              <a:t>ISO 20022 Welcome Packet_2024</a:t>
            </a:r>
          </a:p>
        </p:txBody>
      </p:sp>
      <p:sp>
        <p:nvSpPr>
          <p:cNvPr id="4" name="Slide Number Placeholder 5">
            <a:extLst>
              <a:ext uri="{FF2B5EF4-FFF2-40B4-BE49-F238E27FC236}">
                <a16:creationId xmlns:a16="http://schemas.microsoft.com/office/drawing/2014/main" id="{0DFE8018-55BA-435B-BFA6-05B5F60CFEBA}"/>
              </a:ext>
            </a:extLst>
          </p:cNvPr>
          <p:cNvSpPr>
            <a:spLocks noGrp="1"/>
          </p:cNvSpPr>
          <p:nvPr>
            <p:ph type="sldNum" sz="quarter" idx="12"/>
          </p:nvPr>
        </p:nvSpPr>
        <p:spPr/>
        <p:txBody>
          <a:bodyPr/>
          <a:lstStyle>
            <a:lvl1pPr>
              <a:defRPr/>
            </a:lvl1pPr>
          </a:lstStyle>
          <a:p>
            <a:fld id="{AE86C216-51DD-4EF8-A1B3-25C998D63391}" type="slidenum">
              <a:rPr lang="en-GB" altLang="en-US"/>
              <a:pPr/>
              <a:t>‹#›</a:t>
            </a:fld>
            <a:endParaRPr lang="en-GB" altLang="en-US"/>
          </a:p>
        </p:txBody>
      </p:sp>
    </p:spTree>
    <p:extLst>
      <p:ext uri="{BB962C8B-B14F-4D97-AF65-F5344CB8AC3E}">
        <p14:creationId xmlns:p14="http://schemas.microsoft.com/office/powerpoint/2010/main" val="289978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D74B4272-B4A7-4DDC-A299-DC8C15D0564A}"/>
              </a:ext>
            </a:extLst>
          </p:cNvPr>
          <p:cNvSpPr>
            <a:spLocks noGrp="1" noChangeArrowheads="1"/>
          </p:cNvSpPr>
          <p:nvPr>
            <p:ph type="ftr" sz="quarter" idx="10"/>
          </p:nvPr>
        </p:nvSpPr>
        <p:spPr>
          <a:ln/>
        </p:spPr>
        <p:txBody>
          <a:bodyPr/>
          <a:lstStyle>
            <a:lvl1pPr>
              <a:defRPr/>
            </a:lvl1pPr>
          </a:lstStyle>
          <a:p>
            <a:pPr>
              <a:defRPr/>
            </a:pPr>
            <a:r>
              <a:rPr lang="en-US"/>
              <a:t>ISO 20022 Welcome Packet_2024</a:t>
            </a:r>
          </a:p>
        </p:txBody>
      </p:sp>
    </p:spTree>
    <p:extLst>
      <p:ext uri="{BB962C8B-B14F-4D97-AF65-F5344CB8AC3E}">
        <p14:creationId xmlns:p14="http://schemas.microsoft.com/office/powerpoint/2010/main" val="3947632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2203D36-E7D7-4FBD-8FF5-BCAC4A2291C7}"/>
              </a:ext>
            </a:extLst>
          </p:cNvPr>
          <p:cNvSpPr>
            <a:spLocks noGrp="1"/>
          </p:cNvSpPr>
          <p:nvPr>
            <p:ph type="dt" sz="half" idx="10"/>
          </p:nvPr>
        </p:nvSpPr>
        <p:spPr/>
        <p:txBody>
          <a:bodyPr/>
          <a:lstStyle>
            <a:lvl1pPr>
              <a:defRPr/>
            </a:lvl1pPr>
          </a:lstStyle>
          <a:p>
            <a:pPr>
              <a:defRPr/>
            </a:pPr>
            <a:fld id="{07C267EB-12CE-4A35-920F-9C3EDEA9896B}" type="datetime1">
              <a:rPr lang="en-GB" smtClean="0"/>
              <a:t>12/07/2024</a:t>
            </a:fld>
            <a:endParaRPr lang="en-GB"/>
          </a:p>
        </p:txBody>
      </p:sp>
      <p:sp>
        <p:nvSpPr>
          <p:cNvPr id="6" name="Footer Placeholder 4">
            <a:extLst>
              <a:ext uri="{FF2B5EF4-FFF2-40B4-BE49-F238E27FC236}">
                <a16:creationId xmlns:a16="http://schemas.microsoft.com/office/drawing/2014/main" id="{729B1FAC-DDDA-4A5B-91EB-067AEBF533A2}"/>
              </a:ext>
            </a:extLst>
          </p:cNvPr>
          <p:cNvSpPr>
            <a:spLocks noGrp="1"/>
          </p:cNvSpPr>
          <p:nvPr>
            <p:ph type="ftr" sz="quarter" idx="11"/>
          </p:nvPr>
        </p:nvSpPr>
        <p:spPr/>
        <p:txBody>
          <a:bodyPr/>
          <a:lstStyle>
            <a:lvl1pPr>
              <a:defRPr/>
            </a:lvl1pPr>
          </a:lstStyle>
          <a:p>
            <a:pPr>
              <a:defRPr/>
            </a:pPr>
            <a:r>
              <a:rPr lang="en-US"/>
              <a:t>ISO 20022 Welcome Packet_2024</a:t>
            </a:r>
          </a:p>
        </p:txBody>
      </p:sp>
      <p:sp>
        <p:nvSpPr>
          <p:cNvPr id="7" name="Slide Number Placeholder 5">
            <a:extLst>
              <a:ext uri="{FF2B5EF4-FFF2-40B4-BE49-F238E27FC236}">
                <a16:creationId xmlns:a16="http://schemas.microsoft.com/office/drawing/2014/main" id="{82705F98-BC11-49F2-8BCD-8740AADBD4D7}"/>
              </a:ext>
            </a:extLst>
          </p:cNvPr>
          <p:cNvSpPr>
            <a:spLocks noGrp="1"/>
          </p:cNvSpPr>
          <p:nvPr>
            <p:ph type="sldNum" sz="quarter" idx="12"/>
          </p:nvPr>
        </p:nvSpPr>
        <p:spPr/>
        <p:txBody>
          <a:bodyPr/>
          <a:lstStyle>
            <a:lvl1pPr>
              <a:defRPr/>
            </a:lvl1pPr>
          </a:lstStyle>
          <a:p>
            <a:fld id="{98479E47-B9C1-43B8-BF6A-A16758200651}" type="slidenum">
              <a:rPr lang="en-GB" altLang="en-US"/>
              <a:pPr/>
              <a:t>‹#›</a:t>
            </a:fld>
            <a:endParaRPr lang="en-GB" altLang="en-US"/>
          </a:p>
        </p:txBody>
      </p:sp>
    </p:spTree>
    <p:extLst>
      <p:ext uri="{BB962C8B-B14F-4D97-AF65-F5344CB8AC3E}">
        <p14:creationId xmlns:p14="http://schemas.microsoft.com/office/powerpoint/2010/main" val="2614538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C263A80-2FDA-443A-8F4E-CEF5798B8AAD}"/>
              </a:ext>
            </a:extLst>
          </p:cNvPr>
          <p:cNvSpPr>
            <a:spLocks noGrp="1"/>
          </p:cNvSpPr>
          <p:nvPr>
            <p:ph type="dt" sz="half" idx="10"/>
          </p:nvPr>
        </p:nvSpPr>
        <p:spPr/>
        <p:txBody>
          <a:bodyPr/>
          <a:lstStyle>
            <a:lvl1pPr>
              <a:defRPr/>
            </a:lvl1pPr>
          </a:lstStyle>
          <a:p>
            <a:pPr>
              <a:defRPr/>
            </a:pPr>
            <a:fld id="{B8D9D338-80A8-4CCF-8053-61E9FB730552}" type="datetime1">
              <a:rPr lang="en-GB" smtClean="0"/>
              <a:t>12/07/2024</a:t>
            </a:fld>
            <a:endParaRPr lang="en-GB"/>
          </a:p>
        </p:txBody>
      </p:sp>
      <p:sp>
        <p:nvSpPr>
          <p:cNvPr id="6" name="Footer Placeholder 4">
            <a:extLst>
              <a:ext uri="{FF2B5EF4-FFF2-40B4-BE49-F238E27FC236}">
                <a16:creationId xmlns:a16="http://schemas.microsoft.com/office/drawing/2014/main" id="{83707D33-4A76-440C-91C1-AECC8E69614B}"/>
              </a:ext>
            </a:extLst>
          </p:cNvPr>
          <p:cNvSpPr>
            <a:spLocks noGrp="1"/>
          </p:cNvSpPr>
          <p:nvPr>
            <p:ph type="ftr" sz="quarter" idx="11"/>
          </p:nvPr>
        </p:nvSpPr>
        <p:spPr/>
        <p:txBody>
          <a:bodyPr/>
          <a:lstStyle>
            <a:lvl1pPr>
              <a:defRPr/>
            </a:lvl1pPr>
          </a:lstStyle>
          <a:p>
            <a:pPr>
              <a:defRPr/>
            </a:pPr>
            <a:r>
              <a:rPr lang="en-US"/>
              <a:t>ISO 20022 Welcome Packet_2024</a:t>
            </a:r>
          </a:p>
        </p:txBody>
      </p:sp>
      <p:sp>
        <p:nvSpPr>
          <p:cNvPr id="7" name="Slide Number Placeholder 5">
            <a:extLst>
              <a:ext uri="{FF2B5EF4-FFF2-40B4-BE49-F238E27FC236}">
                <a16:creationId xmlns:a16="http://schemas.microsoft.com/office/drawing/2014/main" id="{C72AF004-CCFF-4E95-A395-409022D8F8F9}"/>
              </a:ext>
            </a:extLst>
          </p:cNvPr>
          <p:cNvSpPr>
            <a:spLocks noGrp="1"/>
          </p:cNvSpPr>
          <p:nvPr>
            <p:ph type="sldNum" sz="quarter" idx="12"/>
          </p:nvPr>
        </p:nvSpPr>
        <p:spPr/>
        <p:txBody>
          <a:bodyPr/>
          <a:lstStyle>
            <a:lvl1pPr>
              <a:defRPr/>
            </a:lvl1pPr>
          </a:lstStyle>
          <a:p>
            <a:fld id="{3C8C16C9-C146-4D6C-BC1C-49AF2BCE892E}" type="slidenum">
              <a:rPr lang="en-GB" altLang="en-US"/>
              <a:pPr/>
              <a:t>‹#›</a:t>
            </a:fld>
            <a:endParaRPr lang="en-GB" altLang="en-US"/>
          </a:p>
        </p:txBody>
      </p:sp>
    </p:spTree>
    <p:extLst>
      <p:ext uri="{BB962C8B-B14F-4D97-AF65-F5344CB8AC3E}">
        <p14:creationId xmlns:p14="http://schemas.microsoft.com/office/powerpoint/2010/main" val="3057681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FFC32B-EABA-4520-ACB1-2E9A32DEBD61}"/>
              </a:ext>
            </a:extLst>
          </p:cNvPr>
          <p:cNvSpPr>
            <a:spLocks noGrp="1"/>
          </p:cNvSpPr>
          <p:nvPr>
            <p:ph type="dt" sz="half" idx="10"/>
          </p:nvPr>
        </p:nvSpPr>
        <p:spPr/>
        <p:txBody>
          <a:bodyPr/>
          <a:lstStyle>
            <a:lvl1pPr>
              <a:defRPr/>
            </a:lvl1pPr>
          </a:lstStyle>
          <a:p>
            <a:pPr>
              <a:defRPr/>
            </a:pPr>
            <a:fld id="{348DE733-457B-4129-BDA8-528CE7E1CC51}" type="datetime1">
              <a:rPr lang="en-GB" smtClean="0"/>
              <a:t>12/07/2024</a:t>
            </a:fld>
            <a:endParaRPr lang="en-GB"/>
          </a:p>
        </p:txBody>
      </p:sp>
      <p:sp>
        <p:nvSpPr>
          <p:cNvPr id="5" name="Footer Placeholder 4">
            <a:extLst>
              <a:ext uri="{FF2B5EF4-FFF2-40B4-BE49-F238E27FC236}">
                <a16:creationId xmlns:a16="http://schemas.microsoft.com/office/drawing/2014/main" id="{F6200219-A094-466E-A938-C5819DCC4E8A}"/>
              </a:ext>
            </a:extLst>
          </p:cNvPr>
          <p:cNvSpPr>
            <a:spLocks noGrp="1"/>
          </p:cNvSpPr>
          <p:nvPr>
            <p:ph type="ftr" sz="quarter" idx="11"/>
          </p:nvPr>
        </p:nvSpPr>
        <p:spPr/>
        <p:txBody>
          <a:bodyPr/>
          <a:lstStyle>
            <a:lvl1pPr>
              <a:defRPr/>
            </a:lvl1pPr>
          </a:lstStyle>
          <a:p>
            <a:pPr>
              <a:defRPr/>
            </a:pPr>
            <a:r>
              <a:rPr lang="en-US"/>
              <a:t>ISO 20022 Welcome Packet_2024</a:t>
            </a:r>
          </a:p>
        </p:txBody>
      </p:sp>
      <p:sp>
        <p:nvSpPr>
          <p:cNvPr id="6" name="Slide Number Placeholder 5">
            <a:extLst>
              <a:ext uri="{FF2B5EF4-FFF2-40B4-BE49-F238E27FC236}">
                <a16:creationId xmlns:a16="http://schemas.microsoft.com/office/drawing/2014/main" id="{C3DED784-F2DD-44F1-9630-61CB07E967E9}"/>
              </a:ext>
            </a:extLst>
          </p:cNvPr>
          <p:cNvSpPr>
            <a:spLocks noGrp="1"/>
          </p:cNvSpPr>
          <p:nvPr>
            <p:ph type="sldNum" sz="quarter" idx="12"/>
          </p:nvPr>
        </p:nvSpPr>
        <p:spPr/>
        <p:txBody>
          <a:bodyPr/>
          <a:lstStyle>
            <a:lvl1pPr>
              <a:defRPr/>
            </a:lvl1pPr>
          </a:lstStyle>
          <a:p>
            <a:fld id="{0DAE26D2-7FCB-494B-97CF-E7CE8879F174}" type="slidenum">
              <a:rPr lang="en-GB" altLang="en-US"/>
              <a:pPr/>
              <a:t>‹#›</a:t>
            </a:fld>
            <a:endParaRPr lang="en-GB" altLang="en-US"/>
          </a:p>
        </p:txBody>
      </p:sp>
    </p:spTree>
    <p:extLst>
      <p:ext uri="{BB962C8B-B14F-4D97-AF65-F5344CB8AC3E}">
        <p14:creationId xmlns:p14="http://schemas.microsoft.com/office/powerpoint/2010/main" val="559665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F273FD-07D5-466E-BC9F-7297697370AB}"/>
              </a:ext>
            </a:extLst>
          </p:cNvPr>
          <p:cNvSpPr>
            <a:spLocks noGrp="1"/>
          </p:cNvSpPr>
          <p:nvPr>
            <p:ph type="dt" sz="half" idx="10"/>
          </p:nvPr>
        </p:nvSpPr>
        <p:spPr/>
        <p:txBody>
          <a:bodyPr/>
          <a:lstStyle>
            <a:lvl1pPr>
              <a:defRPr/>
            </a:lvl1pPr>
          </a:lstStyle>
          <a:p>
            <a:pPr>
              <a:defRPr/>
            </a:pPr>
            <a:fld id="{5B593AA1-0F59-42D5-AF0E-06F529DF88EF}" type="datetime1">
              <a:rPr lang="en-GB" smtClean="0"/>
              <a:t>12/07/2024</a:t>
            </a:fld>
            <a:endParaRPr lang="en-GB"/>
          </a:p>
        </p:txBody>
      </p:sp>
      <p:sp>
        <p:nvSpPr>
          <p:cNvPr id="5" name="Footer Placeholder 4">
            <a:extLst>
              <a:ext uri="{FF2B5EF4-FFF2-40B4-BE49-F238E27FC236}">
                <a16:creationId xmlns:a16="http://schemas.microsoft.com/office/drawing/2014/main" id="{DA270DD0-678F-406A-AF87-90B2D64B882C}"/>
              </a:ext>
            </a:extLst>
          </p:cNvPr>
          <p:cNvSpPr>
            <a:spLocks noGrp="1"/>
          </p:cNvSpPr>
          <p:nvPr>
            <p:ph type="ftr" sz="quarter" idx="11"/>
          </p:nvPr>
        </p:nvSpPr>
        <p:spPr/>
        <p:txBody>
          <a:bodyPr/>
          <a:lstStyle>
            <a:lvl1pPr>
              <a:defRPr/>
            </a:lvl1pPr>
          </a:lstStyle>
          <a:p>
            <a:pPr>
              <a:defRPr/>
            </a:pPr>
            <a:r>
              <a:rPr lang="en-US"/>
              <a:t>ISO 20022 Welcome Packet_2024</a:t>
            </a:r>
          </a:p>
        </p:txBody>
      </p:sp>
      <p:sp>
        <p:nvSpPr>
          <p:cNvPr id="6" name="Slide Number Placeholder 5">
            <a:extLst>
              <a:ext uri="{FF2B5EF4-FFF2-40B4-BE49-F238E27FC236}">
                <a16:creationId xmlns:a16="http://schemas.microsoft.com/office/drawing/2014/main" id="{AF344CF8-E126-47E5-9038-F6E94495238C}"/>
              </a:ext>
            </a:extLst>
          </p:cNvPr>
          <p:cNvSpPr>
            <a:spLocks noGrp="1"/>
          </p:cNvSpPr>
          <p:nvPr>
            <p:ph type="sldNum" sz="quarter" idx="12"/>
          </p:nvPr>
        </p:nvSpPr>
        <p:spPr/>
        <p:txBody>
          <a:bodyPr/>
          <a:lstStyle>
            <a:lvl1pPr>
              <a:defRPr/>
            </a:lvl1pPr>
          </a:lstStyle>
          <a:p>
            <a:fld id="{8122D5F3-5D0B-4650-9250-4DC93B7FCE48}" type="slidenum">
              <a:rPr lang="en-GB" altLang="en-US"/>
              <a:pPr/>
              <a:t>‹#›</a:t>
            </a:fld>
            <a:endParaRPr lang="en-GB" altLang="en-US"/>
          </a:p>
        </p:txBody>
      </p:sp>
    </p:spTree>
    <p:extLst>
      <p:ext uri="{BB962C8B-B14F-4D97-AF65-F5344CB8AC3E}">
        <p14:creationId xmlns:p14="http://schemas.microsoft.com/office/powerpoint/2010/main" val="1839127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2B635001-D221-473C-8B52-1EBD502B3D85}"/>
              </a:ext>
            </a:extLst>
          </p:cNvPr>
          <p:cNvSpPr>
            <a:spLocks noGrp="1" noChangeArrowheads="1"/>
          </p:cNvSpPr>
          <p:nvPr>
            <p:ph type="ftr" sz="quarter" idx="10"/>
          </p:nvPr>
        </p:nvSpPr>
        <p:spPr>
          <a:ln/>
        </p:spPr>
        <p:txBody>
          <a:bodyPr/>
          <a:lstStyle>
            <a:lvl1pPr>
              <a:defRPr/>
            </a:lvl1pPr>
          </a:lstStyle>
          <a:p>
            <a:pPr>
              <a:defRPr/>
            </a:pPr>
            <a:r>
              <a:rPr lang="en-US"/>
              <a:t>ISO 20022 Welcome Packet_2024</a:t>
            </a:r>
          </a:p>
        </p:txBody>
      </p:sp>
    </p:spTree>
    <p:extLst>
      <p:ext uri="{BB962C8B-B14F-4D97-AF65-F5344CB8AC3E}">
        <p14:creationId xmlns:p14="http://schemas.microsoft.com/office/powerpoint/2010/main" val="2428136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5667" y="1793876"/>
            <a:ext cx="5609167"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8034" y="1793876"/>
            <a:ext cx="5609167"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7A585C39-0494-46F9-8F4A-CF025C2503EC}"/>
              </a:ext>
            </a:extLst>
          </p:cNvPr>
          <p:cNvSpPr>
            <a:spLocks noGrp="1" noChangeArrowheads="1"/>
          </p:cNvSpPr>
          <p:nvPr>
            <p:ph type="ftr" sz="quarter" idx="10"/>
          </p:nvPr>
        </p:nvSpPr>
        <p:spPr>
          <a:ln/>
        </p:spPr>
        <p:txBody>
          <a:bodyPr/>
          <a:lstStyle>
            <a:lvl1pPr>
              <a:defRPr/>
            </a:lvl1pPr>
          </a:lstStyle>
          <a:p>
            <a:pPr>
              <a:defRPr/>
            </a:pPr>
            <a:r>
              <a:rPr lang="en-US"/>
              <a:t>ISO 20022 Welcome Packet_2024</a:t>
            </a:r>
          </a:p>
        </p:txBody>
      </p:sp>
    </p:spTree>
    <p:extLst>
      <p:ext uri="{BB962C8B-B14F-4D97-AF65-F5344CB8AC3E}">
        <p14:creationId xmlns:p14="http://schemas.microsoft.com/office/powerpoint/2010/main" val="1196107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F6B10D38-0D79-4825-BD6F-EF0F3C684957}"/>
              </a:ext>
            </a:extLst>
          </p:cNvPr>
          <p:cNvSpPr>
            <a:spLocks noGrp="1" noChangeArrowheads="1"/>
          </p:cNvSpPr>
          <p:nvPr>
            <p:ph type="ftr" sz="quarter" idx="10"/>
          </p:nvPr>
        </p:nvSpPr>
        <p:spPr>
          <a:ln/>
        </p:spPr>
        <p:txBody>
          <a:bodyPr/>
          <a:lstStyle>
            <a:lvl1pPr>
              <a:defRPr/>
            </a:lvl1pPr>
          </a:lstStyle>
          <a:p>
            <a:pPr>
              <a:defRPr/>
            </a:pPr>
            <a:r>
              <a:rPr lang="en-US"/>
              <a:t>ISO 20022 Welcome Packet_2024</a:t>
            </a:r>
          </a:p>
        </p:txBody>
      </p:sp>
    </p:spTree>
    <p:extLst>
      <p:ext uri="{BB962C8B-B14F-4D97-AF65-F5344CB8AC3E}">
        <p14:creationId xmlns:p14="http://schemas.microsoft.com/office/powerpoint/2010/main" val="1701293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DCF44107-2948-4BD9-9959-0A7C9210833E}"/>
              </a:ext>
            </a:extLst>
          </p:cNvPr>
          <p:cNvSpPr>
            <a:spLocks noGrp="1" noChangeArrowheads="1"/>
          </p:cNvSpPr>
          <p:nvPr>
            <p:ph type="ftr" sz="quarter" idx="10"/>
          </p:nvPr>
        </p:nvSpPr>
        <p:spPr>
          <a:ln/>
        </p:spPr>
        <p:txBody>
          <a:bodyPr/>
          <a:lstStyle>
            <a:lvl1pPr>
              <a:defRPr/>
            </a:lvl1pPr>
          </a:lstStyle>
          <a:p>
            <a:pPr>
              <a:defRPr/>
            </a:pPr>
            <a:r>
              <a:rPr lang="en-US"/>
              <a:t>ISO 20022 Welcome Packet_2024</a:t>
            </a:r>
          </a:p>
        </p:txBody>
      </p:sp>
    </p:spTree>
    <p:extLst>
      <p:ext uri="{BB962C8B-B14F-4D97-AF65-F5344CB8AC3E}">
        <p14:creationId xmlns:p14="http://schemas.microsoft.com/office/powerpoint/2010/main" val="110880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2B8C5CBA-1635-4DD6-8048-471140902CBF}"/>
              </a:ext>
            </a:extLst>
          </p:cNvPr>
          <p:cNvSpPr>
            <a:spLocks noGrp="1" noChangeArrowheads="1"/>
          </p:cNvSpPr>
          <p:nvPr>
            <p:ph type="ftr" sz="quarter" idx="10"/>
          </p:nvPr>
        </p:nvSpPr>
        <p:spPr>
          <a:ln/>
        </p:spPr>
        <p:txBody>
          <a:bodyPr/>
          <a:lstStyle>
            <a:lvl1pPr>
              <a:defRPr/>
            </a:lvl1pPr>
          </a:lstStyle>
          <a:p>
            <a:pPr>
              <a:defRPr/>
            </a:pPr>
            <a:r>
              <a:rPr lang="en-US"/>
              <a:t>ISO 20022 Welcome Packet_2024</a:t>
            </a:r>
          </a:p>
        </p:txBody>
      </p:sp>
    </p:spTree>
    <p:extLst>
      <p:ext uri="{BB962C8B-B14F-4D97-AF65-F5344CB8AC3E}">
        <p14:creationId xmlns:p14="http://schemas.microsoft.com/office/powerpoint/2010/main" val="424745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4C25F835-1F51-4224-A7F4-811118EC464E}"/>
              </a:ext>
            </a:extLst>
          </p:cNvPr>
          <p:cNvSpPr>
            <a:spLocks noGrp="1" noChangeArrowheads="1"/>
          </p:cNvSpPr>
          <p:nvPr>
            <p:ph type="ftr" sz="quarter" idx="10"/>
          </p:nvPr>
        </p:nvSpPr>
        <p:spPr>
          <a:ln/>
        </p:spPr>
        <p:txBody>
          <a:bodyPr/>
          <a:lstStyle>
            <a:lvl1pPr>
              <a:defRPr/>
            </a:lvl1pPr>
          </a:lstStyle>
          <a:p>
            <a:pPr>
              <a:defRPr/>
            </a:pPr>
            <a:r>
              <a:rPr lang="en-US"/>
              <a:t>ISO 20022 Welcome Packet_2024</a:t>
            </a:r>
          </a:p>
        </p:txBody>
      </p:sp>
    </p:spTree>
    <p:extLst>
      <p:ext uri="{BB962C8B-B14F-4D97-AF65-F5344CB8AC3E}">
        <p14:creationId xmlns:p14="http://schemas.microsoft.com/office/powerpoint/2010/main" val="1264658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971B6C98-AAB0-4E36-A6E4-6EDEC762C35F}"/>
              </a:ext>
            </a:extLst>
          </p:cNvPr>
          <p:cNvSpPr>
            <a:spLocks noGrp="1" noChangeArrowheads="1"/>
          </p:cNvSpPr>
          <p:nvPr>
            <p:ph type="ftr" sz="quarter" idx="10"/>
          </p:nvPr>
        </p:nvSpPr>
        <p:spPr>
          <a:ln/>
        </p:spPr>
        <p:txBody>
          <a:bodyPr/>
          <a:lstStyle>
            <a:lvl1pPr>
              <a:defRPr/>
            </a:lvl1pPr>
          </a:lstStyle>
          <a:p>
            <a:pPr>
              <a:defRPr/>
            </a:pPr>
            <a:r>
              <a:rPr lang="en-US"/>
              <a:t>ISO 20022 Welcome Packet_2024</a:t>
            </a:r>
          </a:p>
        </p:txBody>
      </p:sp>
    </p:spTree>
    <p:extLst>
      <p:ext uri="{BB962C8B-B14F-4D97-AF65-F5344CB8AC3E}">
        <p14:creationId xmlns:p14="http://schemas.microsoft.com/office/powerpoint/2010/main" val="3422265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CD46EDC6-80EE-4BA7-8F5E-CE9B22A3C64C}"/>
              </a:ext>
            </a:extLst>
          </p:cNvPr>
          <p:cNvSpPr>
            <a:spLocks noChangeShapeType="1"/>
          </p:cNvSpPr>
          <p:nvPr/>
        </p:nvSpPr>
        <p:spPr bwMode="ltGray">
          <a:xfrm>
            <a:off x="0" y="288925"/>
            <a:ext cx="12192000"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GB" sz="2400"/>
          </a:p>
        </p:txBody>
      </p:sp>
      <p:sp>
        <p:nvSpPr>
          <p:cNvPr id="1027" name="Line 3">
            <a:extLst>
              <a:ext uri="{FF2B5EF4-FFF2-40B4-BE49-F238E27FC236}">
                <a16:creationId xmlns:a16="http://schemas.microsoft.com/office/drawing/2014/main" id="{BF851843-A09E-4ACA-9D10-F87EADAF5A98}"/>
              </a:ext>
            </a:extLst>
          </p:cNvPr>
          <p:cNvSpPr>
            <a:spLocks noChangeShapeType="1"/>
          </p:cNvSpPr>
          <p:nvPr/>
        </p:nvSpPr>
        <p:spPr bwMode="ltGray">
          <a:xfrm>
            <a:off x="0" y="1160463"/>
            <a:ext cx="12192000"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GB" sz="2400"/>
          </a:p>
        </p:txBody>
      </p:sp>
      <p:sp>
        <p:nvSpPr>
          <p:cNvPr id="1028" name="Rectangle 4">
            <a:extLst>
              <a:ext uri="{FF2B5EF4-FFF2-40B4-BE49-F238E27FC236}">
                <a16:creationId xmlns:a16="http://schemas.microsoft.com/office/drawing/2014/main" id="{89BF3F5C-A3E0-421D-AB33-F9BB927A9D55}"/>
              </a:ext>
            </a:extLst>
          </p:cNvPr>
          <p:cNvSpPr>
            <a:spLocks noGrp="1" noChangeArrowheads="1"/>
          </p:cNvSpPr>
          <p:nvPr>
            <p:ph type="title"/>
          </p:nvPr>
        </p:nvSpPr>
        <p:spPr bwMode="auto">
          <a:xfrm>
            <a:off x="474133" y="333375"/>
            <a:ext cx="102362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b" anchorCtr="0" compatLnSpc="1">
            <a:prstTxWarp prst="textNoShape">
              <a:avLst/>
            </a:prstTxWarp>
          </a:bodyPr>
          <a:lstStyle/>
          <a:p>
            <a:pPr lvl="0"/>
            <a:r>
              <a:rPr lang="en-GB" altLang="en-US"/>
              <a:t>Slide title</a:t>
            </a:r>
          </a:p>
        </p:txBody>
      </p:sp>
      <p:sp>
        <p:nvSpPr>
          <p:cNvPr id="1029" name="Rectangle 5">
            <a:extLst>
              <a:ext uri="{FF2B5EF4-FFF2-40B4-BE49-F238E27FC236}">
                <a16:creationId xmlns:a16="http://schemas.microsoft.com/office/drawing/2014/main" id="{2DBF7694-CDD1-4CD2-92CB-6921D6BBDCF6}"/>
              </a:ext>
            </a:extLst>
          </p:cNvPr>
          <p:cNvSpPr>
            <a:spLocks noGrp="1" noChangeArrowheads="1"/>
          </p:cNvSpPr>
          <p:nvPr>
            <p:ph type="body" idx="1"/>
          </p:nvPr>
        </p:nvSpPr>
        <p:spPr bwMode="auto">
          <a:xfrm>
            <a:off x="465667" y="1793876"/>
            <a:ext cx="11421533"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GB" altLang="en-US"/>
              <a:t>Body text</a:t>
            </a:r>
          </a:p>
          <a:p>
            <a:pPr lvl="1"/>
            <a:r>
              <a:rPr lang="en-GB" altLang="en-US"/>
              <a:t>Second level</a:t>
            </a:r>
          </a:p>
          <a:p>
            <a:pPr lvl="2"/>
            <a:r>
              <a:rPr lang="en-GB" altLang="en-US"/>
              <a:t>Third Level</a:t>
            </a:r>
          </a:p>
        </p:txBody>
      </p:sp>
      <p:sp>
        <p:nvSpPr>
          <p:cNvPr id="1030" name="Text Box 6">
            <a:extLst>
              <a:ext uri="{FF2B5EF4-FFF2-40B4-BE49-F238E27FC236}">
                <a16:creationId xmlns:a16="http://schemas.microsoft.com/office/drawing/2014/main" id="{C8977E8D-8EC6-476C-8FC8-19C56AE17DDE}"/>
              </a:ext>
            </a:extLst>
          </p:cNvPr>
          <p:cNvSpPr txBox="1">
            <a:spLocks noChangeArrowheads="1"/>
          </p:cNvSpPr>
          <p:nvPr/>
        </p:nvSpPr>
        <p:spPr bwMode="auto">
          <a:xfrm>
            <a:off x="11074400" y="6602414"/>
            <a:ext cx="1041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r>
              <a:rPr lang="en-GB" altLang="en-US" sz="1200" b="1">
                <a:solidFill>
                  <a:schemeClr val="tx2"/>
                </a:solidFill>
              </a:rPr>
              <a:t>Slide </a:t>
            </a:r>
            <a:fld id="{474B83DC-581C-4FC9-AC55-96C288323827}" type="slidenum">
              <a:rPr lang="en-GB" altLang="en-US" sz="1200" b="1">
                <a:solidFill>
                  <a:schemeClr val="tx2"/>
                </a:solidFill>
              </a:rPr>
              <a:pPr algn="r"/>
              <a:t>‹#›</a:t>
            </a:fld>
            <a:r>
              <a:rPr lang="en-GB" altLang="en-US" sz="1200" b="1">
                <a:solidFill>
                  <a:schemeClr val="tx2"/>
                </a:solidFill>
              </a:rPr>
              <a:t> </a:t>
            </a:r>
          </a:p>
        </p:txBody>
      </p:sp>
      <p:sp>
        <p:nvSpPr>
          <p:cNvPr id="517127" name="Rectangle 7">
            <a:extLst>
              <a:ext uri="{FF2B5EF4-FFF2-40B4-BE49-F238E27FC236}">
                <a16:creationId xmlns:a16="http://schemas.microsoft.com/office/drawing/2014/main" id="{76B88DB9-A036-4288-A214-EBC1FEF026C4}"/>
              </a:ext>
            </a:extLst>
          </p:cNvPr>
          <p:cNvSpPr>
            <a:spLocks noGrp="1" noChangeArrowheads="1"/>
          </p:cNvSpPr>
          <p:nvPr>
            <p:ph type="ftr" sz="quarter" idx="3"/>
          </p:nvPr>
        </p:nvSpPr>
        <p:spPr bwMode="auto">
          <a:xfrm>
            <a:off x="431800" y="6616700"/>
            <a:ext cx="6047317"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r>
              <a:rPr lang="en-US"/>
              <a:t>ISO 20022 Welcome Packet_2024</a:t>
            </a:r>
          </a:p>
        </p:txBody>
      </p:sp>
      <p:pic>
        <p:nvPicPr>
          <p:cNvPr id="1032" name="Picture 8">
            <a:extLst>
              <a:ext uri="{FF2B5EF4-FFF2-40B4-BE49-F238E27FC236}">
                <a16:creationId xmlns:a16="http://schemas.microsoft.com/office/drawing/2014/main" id="{2181EC0E-E76A-4A5B-BC47-C9F0BCD7185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46318" y="315913"/>
            <a:ext cx="1149349"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Lst>
  <p:hf sldNum="0" hdr="0" dt="0"/>
  <p:txStyles>
    <p:titleStyle>
      <a:lvl1pPr algn="l" defTabSz="912813" rtl="0" eaLnBrk="0" fontAlgn="base" hangingPunct="0">
        <a:lnSpc>
          <a:spcPct val="90000"/>
        </a:lnSpc>
        <a:spcBef>
          <a:spcPct val="0"/>
        </a:spcBef>
        <a:spcAft>
          <a:spcPct val="0"/>
        </a:spcAft>
        <a:defRPr sz="3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3200">
          <a:solidFill>
            <a:schemeClr val="tx1"/>
          </a:solidFill>
          <a:latin typeface="Arial" charset="0"/>
        </a:defRPr>
      </a:lvl2pPr>
      <a:lvl3pPr algn="l" defTabSz="912813" rtl="0" eaLnBrk="0" fontAlgn="base" hangingPunct="0">
        <a:lnSpc>
          <a:spcPct val="90000"/>
        </a:lnSpc>
        <a:spcBef>
          <a:spcPct val="0"/>
        </a:spcBef>
        <a:spcAft>
          <a:spcPct val="0"/>
        </a:spcAft>
        <a:defRPr sz="3200">
          <a:solidFill>
            <a:schemeClr val="tx1"/>
          </a:solidFill>
          <a:latin typeface="Arial" charset="0"/>
        </a:defRPr>
      </a:lvl3pPr>
      <a:lvl4pPr algn="l" defTabSz="912813" rtl="0" eaLnBrk="0" fontAlgn="base" hangingPunct="0">
        <a:lnSpc>
          <a:spcPct val="90000"/>
        </a:lnSpc>
        <a:spcBef>
          <a:spcPct val="0"/>
        </a:spcBef>
        <a:spcAft>
          <a:spcPct val="0"/>
        </a:spcAft>
        <a:defRPr sz="3200">
          <a:solidFill>
            <a:schemeClr val="tx1"/>
          </a:solidFill>
          <a:latin typeface="Arial" charset="0"/>
        </a:defRPr>
      </a:lvl4pPr>
      <a:lvl5pPr algn="l" defTabSz="912813" rtl="0" eaLnBrk="0" fontAlgn="base" hangingPunct="0">
        <a:lnSpc>
          <a:spcPct val="90000"/>
        </a:lnSpc>
        <a:spcBef>
          <a:spcPct val="0"/>
        </a:spcBef>
        <a:spcAft>
          <a:spcPct val="0"/>
        </a:spcAft>
        <a:defRPr sz="3200">
          <a:solidFill>
            <a:schemeClr val="tx1"/>
          </a:solidFill>
          <a:latin typeface="Arial" charset="0"/>
        </a:defRPr>
      </a:lvl5pPr>
      <a:lvl6pPr marL="457200" algn="l" defTabSz="912813" rtl="0" fontAlgn="base">
        <a:lnSpc>
          <a:spcPct val="90000"/>
        </a:lnSpc>
        <a:spcBef>
          <a:spcPct val="0"/>
        </a:spcBef>
        <a:spcAft>
          <a:spcPct val="0"/>
        </a:spcAft>
        <a:defRPr sz="3200">
          <a:solidFill>
            <a:schemeClr val="tx1"/>
          </a:solidFill>
          <a:latin typeface="Arial" charset="0"/>
        </a:defRPr>
      </a:lvl6pPr>
      <a:lvl7pPr marL="914400" algn="l" defTabSz="912813" rtl="0" fontAlgn="base">
        <a:lnSpc>
          <a:spcPct val="90000"/>
        </a:lnSpc>
        <a:spcBef>
          <a:spcPct val="0"/>
        </a:spcBef>
        <a:spcAft>
          <a:spcPct val="0"/>
        </a:spcAft>
        <a:defRPr sz="3200">
          <a:solidFill>
            <a:schemeClr val="tx1"/>
          </a:solidFill>
          <a:latin typeface="Arial" charset="0"/>
        </a:defRPr>
      </a:lvl7pPr>
      <a:lvl8pPr marL="1371600" algn="l" defTabSz="912813" rtl="0" fontAlgn="base">
        <a:lnSpc>
          <a:spcPct val="90000"/>
        </a:lnSpc>
        <a:spcBef>
          <a:spcPct val="0"/>
        </a:spcBef>
        <a:spcAft>
          <a:spcPct val="0"/>
        </a:spcAft>
        <a:defRPr sz="3200">
          <a:solidFill>
            <a:schemeClr val="tx1"/>
          </a:solidFill>
          <a:latin typeface="Arial" charset="0"/>
        </a:defRPr>
      </a:lvl8pPr>
      <a:lvl9pPr marL="1828800" algn="l" defTabSz="912813" rtl="0" fontAlgn="base">
        <a:lnSpc>
          <a:spcPct val="90000"/>
        </a:lnSpc>
        <a:spcBef>
          <a:spcPct val="0"/>
        </a:spcBef>
        <a:spcAft>
          <a:spcPct val="0"/>
        </a:spcAft>
        <a:defRPr sz="3200">
          <a:solidFill>
            <a:schemeClr val="tx1"/>
          </a:solidFill>
          <a:latin typeface="Arial" charset="0"/>
        </a:defRPr>
      </a:lvl9pPr>
    </p:titleStyle>
    <p:bodyStyle>
      <a:lvl1pPr marL="381000" indent="-381000" algn="l" defTabSz="912813" rtl="0" eaLnBrk="0" fontAlgn="base" hangingPunct="0">
        <a:lnSpc>
          <a:spcPct val="95000"/>
        </a:lnSpc>
        <a:spcBef>
          <a:spcPct val="35000"/>
        </a:spcBef>
        <a:spcAft>
          <a:spcPct val="0"/>
        </a:spcAft>
        <a:buClr>
          <a:srgbClr val="4ED8F4"/>
        </a:buClr>
        <a:buSzPct val="80000"/>
        <a:buFont typeface="Webdings" panose="05030102010509060703" pitchFamily="18" charset="2"/>
        <a:buChar char="&lt;"/>
        <a:defRPr sz="3000">
          <a:solidFill>
            <a:schemeClr val="tx1"/>
          </a:solidFill>
          <a:latin typeface="+mn-lt"/>
          <a:ea typeface="+mn-ea"/>
          <a:cs typeface="+mn-cs"/>
        </a:defRPr>
      </a:lvl1pPr>
      <a:lvl2pPr marL="952500" indent="-381000" algn="l" defTabSz="912813" rtl="0" eaLnBrk="0" fontAlgn="base" hangingPunct="0">
        <a:lnSpc>
          <a:spcPct val="95000"/>
        </a:lnSpc>
        <a:spcBef>
          <a:spcPct val="35000"/>
        </a:spcBef>
        <a:spcAft>
          <a:spcPct val="0"/>
        </a:spcAft>
        <a:buClr>
          <a:srgbClr val="4ED8F4"/>
        </a:buClr>
        <a:buChar char="–"/>
        <a:defRPr sz="3000">
          <a:solidFill>
            <a:schemeClr val="tx1"/>
          </a:solidFill>
          <a:latin typeface="+mn-lt"/>
        </a:defRPr>
      </a:lvl2pPr>
      <a:lvl3pPr marL="1433513" indent="-290513" algn="l" defTabSz="912813" rtl="0" eaLnBrk="0" fontAlgn="base" hangingPunct="0">
        <a:lnSpc>
          <a:spcPct val="95000"/>
        </a:lnSpc>
        <a:spcBef>
          <a:spcPct val="35000"/>
        </a:spcBef>
        <a:spcAft>
          <a:spcPct val="0"/>
        </a:spcAft>
        <a:buClr>
          <a:srgbClr val="4ED8F4"/>
        </a:buClr>
        <a:buSzPct val="90000"/>
        <a:buChar char="–"/>
        <a:defRPr sz="2400">
          <a:solidFill>
            <a:schemeClr val="tx1"/>
          </a:solidFill>
          <a:latin typeface="+mn-lt"/>
        </a:defRPr>
      </a:lvl3pPr>
      <a:lvl4pPr marL="1795463" indent="-171450" algn="l" defTabSz="912813" rtl="0" eaLnBrk="0" fontAlgn="base" hangingPunct="0">
        <a:spcBef>
          <a:spcPct val="20000"/>
        </a:spcBef>
        <a:spcAft>
          <a:spcPct val="0"/>
        </a:spcAft>
        <a:buSzPct val="100000"/>
        <a:buChar char="–"/>
        <a:defRPr sz="2000">
          <a:solidFill>
            <a:schemeClr val="tx1"/>
          </a:solidFill>
          <a:latin typeface="Times" pitchFamily="18" charset="0"/>
        </a:defRPr>
      </a:lvl4pPr>
      <a:lvl5pPr marL="2157413" indent="-171450" algn="l" defTabSz="912813" rtl="0" eaLnBrk="0" fontAlgn="base" hangingPunct="0">
        <a:spcBef>
          <a:spcPct val="20000"/>
        </a:spcBef>
        <a:spcAft>
          <a:spcPct val="0"/>
        </a:spcAft>
        <a:buSzPct val="100000"/>
        <a:buChar char="»"/>
        <a:defRPr sz="2000">
          <a:solidFill>
            <a:schemeClr val="tx1"/>
          </a:solidFill>
          <a:latin typeface="Times" pitchFamily="18" charset="0"/>
        </a:defRPr>
      </a:lvl5pPr>
      <a:lvl6pPr marL="2614613" indent="-171450" algn="l" defTabSz="912813" rtl="0" fontAlgn="base">
        <a:spcBef>
          <a:spcPct val="20000"/>
        </a:spcBef>
        <a:spcAft>
          <a:spcPct val="0"/>
        </a:spcAft>
        <a:buSzPct val="100000"/>
        <a:buChar char="»"/>
        <a:defRPr sz="2000">
          <a:solidFill>
            <a:schemeClr val="tx1"/>
          </a:solidFill>
          <a:latin typeface="Times" pitchFamily="18" charset="0"/>
        </a:defRPr>
      </a:lvl6pPr>
      <a:lvl7pPr marL="3071813" indent="-171450" algn="l" defTabSz="912813" rtl="0" fontAlgn="base">
        <a:spcBef>
          <a:spcPct val="20000"/>
        </a:spcBef>
        <a:spcAft>
          <a:spcPct val="0"/>
        </a:spcAft>
        <a:buSzPct val="100000"/>
        <a:buChar char="»"/>
        <a:defRPr sz="2000">
          <a:solidFill>
            <a:schemeClr val="tx1"/>
          </a:solidFill>
          <a:latin typeface="Times" pitchFamily="18" charset="0"/>
        </a:defRPr>
      </a:lvl7pPr>
      <a:lvl8pPr marL="3529013" indent="-171450" algn="l" defTabSz="912813" rtl="0" fontAlgn="base">
        <a:spcBef>
          <a:spcPct val="20000"/>
        </a:spcBef>
        <a:spcAft>
          <a:spcPct val="0"/>
        </a:spcAft>
        <a:buSzPct val="100000"/>
        <a:buChar char="»"/>
        <a:defRPr sz="2000">
          <a:solidFill>
            <a:schemeClr val="tx1"/>
          </a:solidFill>
          <a:latin typeface="Times" pitchFamily="18" charset="0"/>
        </a:defRPr>
      </a:lvl8pPr>
      <a:lvl9pPr marL="3986213" indent="-171450" algn="l" defTabSz="912813" rtl="0" fontAlgn="base">
        <a:spcBef>
          <a:spcPct val="20000"/>
        </a:spcBef>
        <a:spcAft>
          <a:spcPct val="0"/>
        </a:spcAft>
        <a:buSzPct val="100000"/>
        <a:buChar char="»"/>
        <a:defRPr sz="2000">
          <a:solidFill>
            <a:schemeClr val="tx1"/>
          </a:solidFill>
          <a:latin typeface="Times"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B379568A-5944-4641-8BD9-CB41D8CCBF7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F5E20091-A130-4C4F-AF96-082C47B9965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83257884-3554-4023-9308-5D64612E88D3}"/>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67073816-6014-43C8-A914-B16D0284F3F4}" type="datetime1">
              <a:rPr lang="en-GB" smtClean="0"/>
              <a:t>12/07/2024</a:t>
            </a:fld>
            <a:endParaRPr lang="en-GB"/>
          </a:p>
        </p:txBody>
      </p:sp>
      <p:sp>
        <p:nvSpPr>
          <p:cNvPr id="5" name="Footer Placeholder 4">
            <a:extLst>
              <a:ext uri="{FF2B5EF4-FFF2-40B4-BE49-F238E27FC236}">
                <a16:creationId xmlns:a16="http://schemas.microsoft.com/office/drawing/2014/main" id="{6D7F2FE1-BC3A-4A8D-A6AF-23297091F96A}"/>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r>
              <a:rPr lang="en-US"/>
              <a:t>ISO 20022 Welcome Packet_2024</a:t>
            </a:r>
          </a:p>
        </p:txBody>
      </p:sp>
      <p:sp>
        <p:nvSpPr>
          <p:cNvPr id="6" name="Slide Number Placeholder 5">
            <a:extLst>
              <a:ext uri="{FF2B5EF4-FFF2-40B4-BE49-F238E27FC236}">
                <a16:creationId xmlns:a16="http://schemas.microsoft.com/office/drawing/2014/main" id="{2537BB59-648E-494E-9FBB-F414DAC8ED0A}"/>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98A7169-6000-4837-B315-C58F422B6612}"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s://www.iso20022.org/sites/default/files/2022-09/ISO20022Governance.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8.wmf"/><Relationship Id="rId11" Type="http://schemas.openxmlformats.org/officeDocument/2006/relationships/image" Target="../media/image12.wmf"/><Relationship Id="rId5" Type="http://schemas.openxmlformats.org/officeDocument/2006/relationships/image" Target="../media/image7.png"/><Relationship Id="rId10" Type="http://schemas.openxmlformats.org/officeDocument/2006/relationships/image" Target="../media/image2.jpeg"/><Relationship Id="rId4" Type="http://schemas.openxmlformats.org/officeDocument/2006/relationships/image" Target="../media/image6.png"/><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www.iso.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9B6E0F7-0B4F-4346-BD95-C1E82019DA18}"/>
              </a:ext>
            </a:extLst>
          </p:cNvPr>
          <p:cNvSpPr>
            <a:spLocks noGrp="1"/>
          </p:cNvSpPr>
          <p:nvPr>
            <p:ph type="ctrTitle"/>
          </p:nvPr>
        </p:nvSpPr>
        <p:spPr>
          <a:xfrm>
            <a:off x="1053296" y="1831292"/>
            <a:ext cx="8530442" cy="2506441"/>
          </a:xfrm>
        </p:spPr>
        <p:txBody>
          <a:bodyPr/>
          <a:lstStyle/>
          <a:p>
            <a:pPr algn="l" eaLnBrk="1" hangingPunct="1">
              <a:defRPr/>
            </a:pPr>
            <a:r>
              <a:rPr lang="en-US" altLang="en-US" b="1" dirty="0">
                <a:solidFill>
                  <a:schemeClr val="bg1">
                    <a:lumMod val="50000"/>
                  </a:schemeClr>
                </a:solidFill>
                <a:cs typeface="Arial" panose="020B0604020202020204" pitchFamily="34" charset="0"/>
              </a:rPr>
              <a:t>ISO 20022 New Group Member</a:t>
            </a:r>
            <a:br>
              <a:rPr lang="en-US" altLang="en-US" b="1" dirty="0">
                <a:solidFill>
                  <a:schemeClr val="bg1">
                    <a:lumMod val="50000"/>
                  </a:schemeClr>
                </a:solidFill>
                <a:cs typeface="Arial" panose="020B0604020202020204" pitchFamily="34" charset="0"/>
              </a:rPr>
            </a:br>
            <a:r>
              <a:rPr lang="en-US" altLang="en-US" b="1" dirty="0">
                <a:solidFill>
                  <a:schemeClr val="bg1">
                    <a:lumMod val="50000"/>
                  </a:schemeClr>
                </a:solidFill>
                <a:cs typeface="Arial" panose="020B0604020202020204" pitchFamily="34" charset="0"/>
              </a:rPr>
              <a:t>Welcome Pack</a:t>
            </a:r>
            <a:br>
              <a:rPr lang="en-US" altLang="en-US" b="1" dirty="0">
                <a:solidFill>
                  <a:schemeClr val="bg1">
                    <a:lumMod val="50000"/>
                  </a:schemeClr>
                </a:solidFill>
                <a:cs typeface="Arial" panose="020B0604020202020204" pitchFamily="34" charset="0"/>
              </a:rPr>
            </a:br>
            <a:br>
              <a:rPr lang="en-US" altLang="en-US" b="1" dirty="0">
                <a:solidFill>
                  <a:schemeClr val="bg1">
                    <a:lumMod val="50000"/>
                  </a:schemeClr>
                </a:solidFill>
                <a:cs typeface="Arial" panose="020B0604020202020204" pitchFamily="34" charset="0"/>
              </a:rPr>
            </a:br>
            <a:r>
              <a:rPr lang="en-US" altLang="en-US" sz="3200" b="1" dirty="0">
                <a:solidFill>
                  <a:schemeClr val="bg1">
                    <a:lumMod val="50000"/>
                  </a:schemeClr>
                </a:solidFill>
                <a:cs typeface="Arial" panose="020B0604020202020204" pitchFamily="34" charset="0"/>
              </a:rPr>
              <a:t>July 2024</a:t>
            </a:r>
            <a:endParaRPr lang="en-GB" altLang="en-US" b="1" dirty="0">
              <a:solidFill>
                <a:schemeClr val="bg1">
                  <a:lumMod val="50000"/>
                </a:schemeClr>
              </a:solidFill>
              <a:cs typeface="Arial" panose="020B0604020202020204" pitchFamily="34" charset="0"/>
            </a:endParaRPr>
          </a:p>
        </p:txBody>
      </p:sp>
      <p:pic>
        <p:nvPicPr>
          <p:cNvPr id="5124" name="Picture 42">
            <a:extLst>
              <a:ext uri="{FF2B5EF4-FFF2-40B4-BE49-F238E27FC236}">
                <a16:creationId xmlns:a16="http://schemas.microsoft.com/office/drawing/2014/main" id="{78FEEE0D-5254-4FEC-B6FA-C18F043D9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3737" y="334963"/>
            <a:ext cx="1321329" cy="1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42">
            <a:extLst>
              <a:ext uri="{FF2B5EF4-FFF2-40B4-BE49-F238E27FC236}">
                <a16:creationId xmlns:a16="http://schemas.microsoft.com/office/drawing/2014/main" id="{3EE1A500-E768-4831-9DF5-BF53C977D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3738" y="334963"/>
            <a:ext cx="8620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156CFF7-038E-FBE9-56E5-FE12B88E7761}"/>
              </a:ext>
            </a:extLst>
          </p:cNvPr>
          <p:cNvSpPr>
            <a:spLocks noGrp="1"/>
          </p:cNvSpPr>
          <p:nvPr>
            <p:ph type="title"/>
          </p:nvPr>
        </p:nvSpPr>
        <p:spPr>
          <a:xfrm>
            <a:off x="505428" y="1209033"/>
            <a:ext cx="6594619" cy="1143000"/>
          </a:xfrm>
        </p:spPr>
        <p:txBody>
          <a:bodyPr/>
          <a:lstStyle/>
          <a:p>
            <a:pPr algn="l"/>
            <a:r>
              <a:rPr lang="en-US" sz="4000" b="1" dirty="0">
                <a:solidFill>
                  <a:schemeClr val="bg1">
                    <a:lumMod val="50000"/>
                  </a:schemeClr>
                </a:solidFill>
              </a:rPr>
              <a:t>Being a Member of an </a:t>
            </a:r>
            <a:br>
              <a:rPr lang="en-US" sz="4000" b="1" dirty="0">
                <a:solidFill>
                  <a:schemeClr val="bg1">
                    <a:lumMod val="50000"/>
                  </a:schemeClr>
                </a:solidFill>
              </a:rPr>
            </a:br>
            <a:r>
              <a:rPr lang="en-US" sz="4000" b="1" dirty="0">
                <a:solidFill>
                  <a:schemeClr val="bg1">
                    <a:lumMod val="50000"/>
                  </a:schemeClr>
                </a:solidFill>
              </a:rPr>
              <a:t>ISO 20022 Group </a:t>
            </a:r>
          </a:p>
        </p:txBody>
      </p:sp>
      <p:sp>
        <p:nvSpPr>
          <p:cNvPr id="4" name="TextBox 3">
            <a:extLst>
              <a:ext uri="{FF2B5EF4-FFF2-40B4-BE49-F238E27FC236}">
                <a16:creationId xmlns:a16="http://schemas.microsoft.com/office/drawing/2014/main" id="{C3B824B4-35D6-8AF8-7D4C-5D3E9C8CED77}"/>
              </a:ext>
            </a:extLst>
          </p:cNvPr>
          <p:cNvSpPr txBox="1"/>
          <p:nvPr/>
        </p:nvSpPr>
        <p:spPr>
          <a:xfrm>
            <a:off x="505428" y="2485747"/>
            <a:ext cx="9584266" cy="461665"/>
          </a:xfrm>
          <a:prstGeom prst="rect">
            <a:avLst/>
          </a:prstGeom>
          <a:noFill/>
        </p:spPr>
        <p:txBody>
          <a:bodyPr wrap="square">
            <a:spAutoFit/>
          </a:bodyPr>
          <a:lstStyle/>
          <a:p>
            <a:r>
              <a:rPr lang="en-US" sz="2400" dirty="0">
                <a:solidFill>
                  <a:schemeClr val="bg1">
                    <a:lumMod val="50000"/>
                  </a:schemeClr>
                </a:solidFill>
                <a:latin typeface="+mj-lt"/>
              </a:rPr>
              <a:t>See the </a:t>
            </a:r>
            <a:r>
              <a:rPr lang="en-US" sz="2400" dirty="0">
                <a:solidFill>
                  <a:schemeClr val="bg1">
                    <a:lumMod val="50000"/>
                  </a:schemeClr>
                </a:solidFill>
                <a:latin typeface="+mj-lt"/>
                <a:hlinkClick r:id="rId4"/>
              </a:rPr>
              <a:t>ISO 20022 Governance document</a:t>
            </a:r>
            <a:r>
              <a:rPr lang="en-US" sz="2400" dirty="0">
                <a:solidFill>
                  <a:schemeClr val="bg1">
                    <a:lumMod val="50000"/>
                  </a:schemeClr>
                </a:solidFill>
                <a:latin typeface="+mj-lt"/>
              </a:rPr>
              <a:t> for full details</a:t>
            </a:r>
            <a:endParaRPr lang="en-US" dirty="0">
              <a:solidFill>
                <a:schemeClr val="bg1">
                  <a:lumMod val="50000"/>
                </a:schemeClr>
              </a:solidFill>
              <a:latin typeface="+mj-lt"/>
            </a:endParaRPr>
          </a:p>
        </p:txBody>
      </p:sp>
      <p:sp>
        <p:nvSpPr>
          <p:cNvPr id="3" name="Footer Placeholder 2">
            <a:extLst>
              <a:ext uri="{FF2B5EF4-FFF2-40B4-BE49-F238E27FC236}">
                <a16:creationId xmlns:a16="http://schemas.microsoft.com/office/drawing/2014/main" id="{C885D5A2-8737-4E12-C5FE-02B42C1569E7}"/>
              </a:ext>
            </a:extLst>
          </p:cNvPr>
          <p:cNvSpPr>
            <a:spLocks noGrp="1"/>
          </p:cNvSpPr>
          <p:nvPr>
            <p:ph type="ftr" sz="quarter" idx="11"/>
          </p:nvPr>
        </p:nvSpPr>
        <p:spPr/>
        <p:txBody>
          <a:bodyPr/>
          <a:lstStyle/>
          <a:p>
            <a:pPr>
              <a:defRPr/>
            </a:pPr>
            <a:r>
              <a:rPr lang="en-US"/>
              <a:t>ISO 20022 Welcome Packet_2024</a:t>
            </a:r>
          </a:p>
        </p:txBody>
      </p:sp>
    </p:spTree>
    <p:extLst>
      <p:ext uri="{BB962C8B-B14F-4D97-AF65-F5344CB8AC3E}">
        <p14:creationId xmlns:p14="http://schemas.microsoft.com/office/powerpoint/2010/main" val="588688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C7990BA-C465-4DE3-B425-E910F9FB4B44}"/>
              </a:ext>
            </a:extLst>
          </p:cNvPr>
          <p:cNvSpPr txBox="1">
            <a:spLocks noGrp="1"/>
          </p:cNvSpPr>
          <p:nvPr>
            <p:ph idx="1"/>
          </p:nvPr>
        </p:nvSpPr>
        <p:spPr>
          <a:xfrm>
            <a:off x="978877" y="1459225"/>
            <a:ext cx="9878175" cy="4897125"/>
          </a:xfrm>
          <a:prstGeom prst="rect">
            <a:avLst/>
          </a:prstGeom>
          <a:noFill/>
          <a:ln w="19050">
            <a:solidFill>
              <a:srgbClr val="009BBB"/>
            </a:solidFill>
          </a:ln>
        </p:spPr>
        <p:txBody>
          <a:bodyPr lIns="91440" tIns="45720" rIns="91440" bIns="45720" anchor="t"/>
          <a:lst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a:lstStyle>
          <a:p>
            <a:pPr>
              <a:lnSpc>
                <a:spcPct val="100000"/>
              </a:lnSpc>
              <a:spcBef>
                <a:spcPts val="600"/>
              </a:spcBef>
            </a:pPr>
            <a:r>
              <a:rPr lang="en-US" b="0" dirty="0">
                <a:solidFill>
                  <a:schemeClr val="tx1">
                    <a:lumMod val="50000"/>
                    <a:lumOff val="50000"/>
                  </a:schemeClr>
                </a:solidFill>
              </a:rPr>
              <a:t> </a:t>
            </a:r>
            <a:r>
              <a:rPr lang="en-GB" kern="0" dirty="0">
                <a:solidFill>
                  <a:schemeClr val="tx1">
                    <a:lumMod val="50000"/>
                    <a:lumOff val="50000"/>
                  </a:schemeClr>
                </a:solidFill>
                <a:cs typeface="Arial"/>
              </a:rPr>
              <a:t>RMG (Registration Management Group)</a:t>
            </a:r>
          </a:p>
          <a:p>
            <a:pPr marL="285750" indent="-285750">
              <a:lnSpc>
                <a:spcPct val="100000"/>
              </a:lnSpc>
              <a:spcBef>
                <a:spcPts val="0"/>
              </a:spcBef>
              <a:spcAft>
                <a:spcPts val="600"/>
              </a:spcAft>
              <a:buFont typeface="Arial" panose="020B0604020202020204" pitchFamily="34" charset="0"/>
              <a:buChar char="•"/>
            </a:pPr>
            <a:r>
              <a:rPr lang="en-US" sz="1600" b="0" dirty="0">
                <a:solidFill>
                  <a:schemeClr val="tx1">
                    <a:lumMod val="50000"/>
                    <a:lumOff val="50000"/>
                  </a:schemeClr>
                </a:solidFill>
              </a:rPr>
              <a:t>Acts as an overall representative of the ISO 20022 standard on behalf of this broad set of communities of users regardless of membership of the RMG and ensures that the ISO 20022 standard is effective from a user perspective.</a:t>
            </a:r>
          </a:p>
          <a:p>
            <a:pPr marL="285750" indent="-285750">
              <a:lnSpc>
                <a:spcPct val="100000"/>
              </a:lnSpc>
              <a:spcBef>
                <a:spcPts val="0"/>
              </a:spcBef>
              <a:spcAft>
                <a:spcPts val="600"/>
              </a:spcAft>
              <a:buFont typeface="Arial" panose="020B0604020202020204" pitchFamily="34" charset="0"/>
              <a:buChar char="•"/>
            </a:pPr>
            <a:r>
              <a:rPr lang="en-US" sz="1600" b="0" dirty="0">
                <a:solidFill>
                  <a:schemeClr val="tx1">
                    <a:lumMod val="50000"/>
                    <a:lumOff val="50000"/>
                  </a:schemeClr>
                </a:solidFill>
              </a:rPr>
              <a:t>Is ultimately accountable for the ISO 20022 Governance Procedures and the ISO 20022 Registration Procedures on behalf of the users and the RA is responsible for the effective execution of the registration process.</a:t>
            </a:r>
          </a:p>
          <a:p>
            <a:pPr marL="285750" indent="-285750">
              <a:lnSpc>
                <a:spcPct val="100000"/>
              </a:lnSpc>
              <a:spcBef>
                <a:spcPts val="0"/>
              </a:spcBef>
              <a:spcAft>
                <a:spcPts val="600"/>
              </a:spcAft>
              <a:buFont typeface="Arial" panose="020B0604020202020204" pitchFamily="34" charset="0"/>
              <a:buChar char="•"/>
            </a:pPr>
            <a:r>
              <a:rPr lang="en-US" sz="1600" b="0" dirty="0">
                <a:solidFill>
                  <a:schemeClr val="tx1">
                    <a:lumMod val="50000"/>
                    <a:lumOff val="50000"/>
                  </a:schemeClr>
                </a:solidFill>
              </a:rPr>
              <a:t>Promotes and supports the involvement of financial service actors to facilitate the registration and maintenance of high quality globally relevant ISO 20022 compliant business models for exchange of information for financial services.</a:t>
            </a:r>
          </a:p>
          <a:p>
            <a:pPr marL="285750" indent="-285750">
              <a:lnSpc>
                <a:spcPct val="100000"/>
              </a:lnSpc>
              <a:spcBef>
                <a:spcPts val="0"/>
              </a:spcBef>
              <a:spcAft>
                <a:spcPts val="600"/>
              </a:spcAft>
              <a:buFont typeface="Arial" panose="020B0604020202020204" pitchFamily="34" charset="0"/>
              <a:buChar char="•"/>
            </a:pPr>
            <a:r>
              <a:rPr lang="en-US" sz="1600" b="0" dirty="0">
                <a:solidFill>
                  <a:schemeClr val="tx1">
                    <a:lumMod val="50000"/>
                    <a:lumOff val="50000"/>
                  </a:schemeClr>
                </a:solidFill>
              </a:rPr>
              <a:t>Essential activities of the RMG in support of this objective in the context of the registration activities are to:</a:t>
            </a:r>
          </a:p>
          <a:p>
            <a:pPr marL="812485" lvl="1" indent="-285750">
              <a:lnSpc>
                <a:spcPct val="100000"/>
              </a:lnSpc>
              <a:spcBef>
                <a:spcPts val="0"/>
              </a:spcBef>
              <a:spcAft>
                <a:spcPts val="0"/>
              </a:spcAft>
              <a:buFont typeface="Arial" panose="020B0604020202020204" pitchFamily="34" charset="0"/>
              <a:buChar char="•"/>
            </a:pPr>
            <a:r>
              <a:rPr lang="en-US" dirty="0">
                <a:solidFill>
                  <a:schemeClr val="tx1">
                    <a:lumMod val="50000"/>
                    <a:lumOff val="50000"/>
                  </a:schemeClr>
                </a:solidFill>
              </a:rPr>
              <a:t>Support the Registration Process and respond to technical and business challenges related to the groups supporting the RA including the set-up/disbandment of other registration groups;</a:t>
            </a:r>
          </a:p>
          <a:p>
            <a:pPr marL="812485" lvl="1" indent="-285750">
              <a:lnSpc>
                <a:spcPct val="100000"/>
              </a:lnSpc>
              <a:spcBef>
                <a:spcPts val="0"/>
              </a:spcBef>
              <a:spcAft>
                <a:spcPts val="0"/>
              </a:spcAft>
              <a:buFont typeface="Arial" panose="020B0604020202020204" pitchFamily="34" charset="0"/>
              <a:buChar char="•"/>
            </a:pPr>
            <a:r>
              <a:rPr lang="en-US" b="0" dirty="0">
                <a:solidFill>
                  <a:schemeClr val="tx1">
                    <a:lumMod val="50000"/>
                    <a:lumOff val="50000"/>
                  </a:schemeClr>
                </a:solidFill>
              </a:rPr>
              <a:t>R</a:t>
            </a:r>
            <a:r>
              <a:rPr lang="en-US" dirty="0">
                <a:solidFill>
                  <a:schemeClr val="tx1">
                    <a:lumMod val="50000"/>
                    <a:lumOff val="50000"/>
                  </a:schemeClr>
                </a:solidFill>
              </a:rPr>
              <a:t>eview and approve Business Justifications for the development of new ISO 20022 message sets and API resources in order to manage the business scope of the ISO 20022 repository;</a:t>
            </a:r>
          </a:p>
          <a:p>
            <a:pPr marL="812485" lvl="1" indent="-285750">
              <a:lnSpc>
                <a:spcPct val="100000"/>
              </a:lnSpc>
              <a:spcBef>
                <a:spcPts val="0"/>
              </a:spcBef>
              <a:spcAft>
                <a:spcPts val="0"/>
              </a:spcAft>
              <a:buFont typeface="Arial" panose="020B0604020202020204" pitchFamily="34" charset="0"/>
              <a:buChar char="•"/>
            </a:pPr>
            <a:r>
              <a:rPr lang="en-US" dirty="0">
                <a:solidFill>
                  <a:schemeClr val="tx1">
                    <a:lumMod val="50000"/>
                    <a:lumOff val="50000"/>
                  </a:schemeClr>
                </a:solidFill>
              </a:rPr>
              <a:t>Seek to achieve full coverage of financial services activities while preventing scope expansion into non-relevant areas;</a:t>
            </a:r>
          </a:p>
          <a:p>
            <a:pPr marL="812485" lvl="1" indent="-285750">
              <a:lnSpc>
                <a:spcPct val="100000"/>
              </a:lnSpc>
              <a:spcBef>
                <a:spcPts val="0"/>
              </a:spcBef>
              <a:spcAft>
                <a:spcPts val="0"/>
              </a:spcAft>
              <a:buFont typeface="Arial" panose="020B0604020202020204" pitchFamily="34" charset="0"/>
              <a:buChar char="•"/>
            </a:pPr>
            <a:r>
              <a:rPr lang="en-US" dirty="0">
                <a:solidFill>
                  <a:schemeClr val="tx1">
                    <a:lumMod val="50000"/>
                    <a:lumOff val="50000"/>
                  </a:schemeClr>
                </a:solidFill>
              </a:rPr>
              <a:t>Provides a contact point for any </a:t>
            </a:r>
            <a:r>
              <a:rPr lang="en-US" dirty="0" err="1">
                <a:solidFill>
                  <a:schemeClr val="tx1">
                    <a:lumMod val="50000"/>
                    <a:lumOff val="50000"/>
                  </a:schemeClr>
                </a:solidFill>
              </a:rPr>
              <a:t>organisation</a:t>
            </a:r>
            <a:r>
              <a:rPr lang="en-US" dirty="0">
                <a:solidFill>
                  <a:schemeClr val="tx1">
                    <a:lumMod val="50000"/>
                    <a:lumOff val="50000"/>
                  </a:schemeClr>
                </a:solidFill>
              </a:rPr>
              <a:t> wishing to engage with the ISO 20022 standard;</a:t>
            </a:r>
          </a:p>
          <a:p>
            <a:pPr marL="285750" indent="-285750">
              <a:lnSpc>
                <a:spcPct val="100000"/>
              </a:lnSpc>
              <a:spcBef>
                <a:spcPts val="600"/>
              </a:spcBef>
              <a:spcAft>
                <a:spcPts val="600"/>
              </a:spcAft>
              <a:buFont typeface="Arial" panose="020B0604020202020204" pitchFamily="34" charset="0"/>
              <a:buChar char="•"/>
            </a:pPr>
            <a:r>
              <a:rPr lang="en-US" sz="1600" b="0" dirty="0">
                <a:solidFill>
                  <a:schemeClr val="tx1">
                    <a:lumMod val="50000"/>
                    <a:lumOff val="50000"/>
                  </a:schemeClr>
                </a:solidFill>
              </a:rPr>
              <a:t>Ensure that ISO 20022 is a trusted standard providing high quality business models for exchange of information for financial services. </a:t>
            </a:r>
          </a:p>
          <a:p>
            <a:pPr>
              <a:lnSpc>
                <a:spcPct val="100000"/>
              </a:lnSpc>
              <a:spcBef>
                <a:spcPts val="600"/>
              </a:spcBef>
            </a:pPr>
            <a:endParaRPr lang="en-GB" kern="1400" dirty="0">
              <a:solidFill>
                <a:schemeClr val="tx1">
                  <a:lumMod val="50000"/>
                  <a:lumOff val="50000"/>
                </a:schemeClr>
              </a:solidFill>
              <a:latin typeface="Arial" panose="020B060402020202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3503E76E-FCB7-4153-819A-7AC551B61217}"/>
              </a:ext>
            </a:extLst>
          </p:cNvPr>
          <p:cNvSpPr>
            <a:spLocks noGrp="1"/>
          </p:cNvSpPr>
          <p:nvPr>
            <p:ph type="title"/>
          </p:nvPr>
        </p:nvSpPr>
        <p:spPr>
          <a:xfrm>
            <a:off x="978878" y="346630"/>
            <a:ext cx="9878174" cy="810417"/>
          </a:xfrm>
        </p:spPr>
        <p:txBody>
          <a:bodyPr/>
          <a:lstStyle/>
          <a:p>
            <a:pPr algn="l">
              <a:spcAft>
                <a:spcPts val="600"/>
              </a:spcAft>
            </a:pPr>
            <a:r>
              <a:rPr lang="en-US" sz="2800" b="1" dirty="0">
                <a:solidFill>
                  <a:schemeClr val="bg1">
                    <a:lumMod val="50000"/>
                  </a:schemeClr>
                </a:solidFill>
                <a:cs typeface="Arial"/>
              </a:rPr>
              <a:t>ISO 20022 Groups</a:t>
            </a:r>
            <a:br>
              <a:rPr lang="en-US" sz="2800" b="1" dirty="0">
                <a:solidFill>
                  <a:schemeClr val="bg1">
                    <a:lumMod val="50000"/>
                  </a:schemeClr>
                </a:solidFill>
                <a:cs typeface="Arial"/>
              </a:rPr>
            </a:br>
            <a:r>
              <a:rPr lang="en-US" sz="2400" b="1" dirty="0">
                <a:solidFill>
                  <a:schemeClr val="bg1">
                    <a:lumMod val="50000"/>
                  </a:schemeClr>
                </a:solidFill>
                <a:cs typeface="Arial"/>
              </a:rPr>
              <a:t>Mission and scope of the RMG </a:t>
            </a:r>
            <a:endParaRPr lang="en-US" sz="2400" b="1" dirty="0">
              <a:solidFill>
                <a:schemeClr val="bg1">
                  <a:lumMod val="50000"/>
                </a:schemeClr>
              </a:solidFill>
            </a:endParaRPr>
          </a:p>
        </p:txBody>
      </p:sp>
      <p:pic>
        <p:nvPicPr>
          <p:cNvPr id="3" name="Picture 42">
            <a:extLst>
              <a:ext uri="{FF2B5EF4-FFF2-40B4-BE49-F238E27FC236}">
                <a16:creationId xmlns:a16="http://schemas.microsoft.com/office/drawing/2014/main" id="{DD7510E8-C6C7-E276-E5B0-630D7D733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3738" y="334963"/>
            <a:ext cx="8620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43BA7B18-3204-F489-E448-FC39366B2697}"/>
              </a:ext>
            </a:extLst>
          </p:cNvPr>
          <p:cNvSpPr>
            <a:spLocks noGrp="1"/>
          </p:cNvSpPr>
          <p:nvPr>
            <p:ph type="ftr" sz="quarter" idx="11"/>
          </p:nvPr>
        </p:nvSpPr>
        <p:spPr/>
        <p:txBody>
          <a:bodyPr/>
          <a:lstStyle/>
          <a:p>
            <a:pPr>
              <a:defRPr/>
            </a:pPr>
            <a:r>
              <a:rPr lang="en-US"/>
              <a:t>ISO 20022 Welcome Packet_2024</a:t>
            </a:r>
          </a:p>
        </p:txBody>
      </p:sp>
    </p:spTree>
    <p:extLst>
      <p:ext uri="{BB962C8B-B14F-4D97-AF65-F5344CB8AC3E}">
        <p14:creationId xmlns:p14="http://schemas.microsoft.com/office/powerpoint/2010/main" val="187831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C7990BA-C465-4DE3-B425-E910F9FB4B44}"/>
              </a:ext>
            </a:extLst>
          </p:cNvPr>
          <p:cNvSpPr txBox="1">
            <a:spLocks noGrp="1"/>
          </p:cNvSpPr>
          <p:nvPr>
            <p:ph idx="1"/>
          </p:nvPr>
        </p:nvSpPr>
        <p:spPr>
          <a:xfrm>
            <a:off x="978877" y="1459226"/>
            <a:ext cx="9878175" cy="4897125"/>
          </a:xfrm>
          <a:prstGeom prst="rect">
            <a:avLst/>
          </a:prstGeom>
          <a:noFill/>
          <a:ln w="19050">
            <a:solidFill>
              <a:srgbClr val="009BBB"/>
            </a:solidFill>
          </a:ln>
        </p:spPr>
        <p:txBody>
          <a:bodyPr lIns="91440" tIns="45720" rIns="91440" bIns="45720" anchor="t"/>
          <a:lst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a:lstStyle>
          <a:p>
            <a:pPr>
              <a:spcBef>
                <a:spcPts val="1200"/>
              </a:spcBef>
              <a:spcAft>
                <a:spcPts val="600"/>
              </a:spcAft>
            </a:pPr>
            <a:r>
              <a:rPr lang="en-US" sz="1600" b="0" dirty="0">
                <a:solidFill>
                  <a:schemeClr val="tx1">
                    <a:lumMod val="50000"/>
                    <a:lumOff val="50000"/>
                  </a:schemeClr>
                </a:solidFill>
              </a:rPr>
              <a:t>The duties of the RMG Convenor, Vice-Convenors and Secretary are detailed in the dedicated sections of the ISO 20022 Governance</a:t>
            </a:r>
          </a:p>
          <a:p>
            <a:pPr>
              <a:spcBef>
                <a:spcPts val="1200"/>
              </a:spcBef>
              <a:spcAft>
                <a:spcPts val="0"/>
              </a:spcAft>
            </a:pPr>
            <a:r>
              <a:rPr lang="en-US" sz="2000" kern="0" dirty="0">
                <a:solidFill>
                  <a:schemeClr val="tx1">
                    <a:lumMod val="50000"/>
                    <a:lumOff val="50000"/>
                  </a:schemeClr>
                </a:solidFill>
                <a:cs typeface="Arial"/>
              </a:rPr>
              <a:t>One RMG Convenor</a:t>
            </a:r>
            <a:r>
              <a:rPr lang="en-GB" sz="2000" kern="0" dirty="0">
                <a:solidFill>
                  <a:schemeClr val="tx1">
                    <a:lumMod val="50000"/>
                    <a:lumOff val="50000"/>
                  </a:schemeClr>
                </a:solidFill>
                <a:cs typeface="Arial"/>
              </a:rPr>
              <a:t> </a:t>
            </a:r>
          </a:p>
          <a:p>
            <a:pPr marL="285750" indent="-285750">
              <a:lnSpc>
                <a:spcPct val="100000"/>
              </a:lnSpc>
              <a:spcBef>
                <a:spcPts val="600"/>
              </a:spcBef>
              <a:spcAft>
                <a:spcPts val="0"/>
              </a:spcAft>
              <a:buFont typeface="Arial" panose="020B0604020202020204" pitchFamily="34" charset="0"/>
              <a:buChar char="•"/>
            </a:pPr>
            <a:r>
              <a:rPr lang="en-US" sz="1600" b="0" dirty="0">
                <a:solidFill>
                  <a:schemeClr val="tx1">
                    <a:lumMod val="50000"/>
                    <a:lumOff val="50000"/>
                  </a:schemeClr>
                </a:solidFill>
              </a:rPr>
              <a:t>Represents,</a:t>
            </a:r>
            <a:r>
              <a:rPr lang="en-GB" sz="1600" b="0" dirty="0">
                <a:solidFill>
                  <a:schemeClr val="tx1">
                    <a:lumMod val="50000"/>
                    <a:lumOff val="50000"/>
                  </a:schemeClr>
                </a:solidFill>
              </a:rPr>
              <a:t> with support of the Vice Convenors ,</a:t>
            </a:r>
            <a:r>
              <a:rPr lang="en-US" sz="1600" b="0" dirty="0">
                <a:solidFill>
                  <a:schemeClr val="tx1">
                    <a:lumMod val="50000"/>
                    <a:lumOff val="50000"/>
                  </a:schemeClr>
                </a:solidFill>
              </a:rPr>
              <a:t> the RMG in- and externally, presides the RMG meetings and sets its agenda, oversees the work of its Sub-Groups and related governing bodies and provides general direction in accordance with the agreed RMG strategy. The head of the RA as part of the RMG leadership complements and supports the RMG leadership. The RMG Secretary in its role, facilitates and supports the RMG leadership.</a:t>
            </a:r>
          </a:p>
          <a:p>
            <a:pPr>
              <a:lnSpc>
                <a:spcPct val="100000"/>
              </a:lnSpc>
              <a:spcBef>
                <a:spcPts val="600"/>
              </a:spcBef>
              <a:spcAft>
                <a:spcPts val="0"/>
              </a:spcAft>
            </a:pPr>
            <a:endParaRPr lang="en-US" sz="1600" b="0" dirty="0">
              <a:solidFill>
                <a:schemeClr val="tx1">
                  <a:lumMod val="50000"/>
                  <a:lumOff val="50000"/>
                </a:schemeClr>
              </a:solidFill>
            </a:endParaRPr>
          </a:p>
          <a:p>
            <a:pPr>
              <a:spcBef>
                <a:spcPts val="0"/>
              </a:spcBef>
              <a:spcAft>
                <a:spcPts val="0"/>
              </a:spcAft>
            </a:pPr>
            <a:r>
              <a:rPr lang="en-US" sz="2000" kern="0" dirty="0">
                <a:solidFill>
                  <a:schemeClr val="tx1">
                    <a:lumMod val="50000"/>
                    <a:lumOff val="50000"/>
                  </a:schemeClr>
                </a:solidFill>
                <a:cs typeface="Arial"/>
              </a:rPr>
              <a:t>Two RMG Vice-Convenors</a:t>
            </a:r>
          </a:p>
          <a:p>
            <a:pPr marL="285750" indent="-285750">
              <a:lnSpc>
                <a:spcPct val="100000"/>
              </a:lnSpc>
              <a:spcBef>
                <a:spcPts val="0"/>
              </a:spcBef>
              <a:spcAft>
                <a:spcPts val="0"/>
              </a:spcAft>
              <a:buFont typeface="Arial" panose="020B0604020202020204" pitchFamily="34" charset="0"/>
              <a:buChar char="•"/>
            </a:pPr>
            <a:r>
              <a:rPr lang="en-US" sz="1600" b="0" dirty="0">
                <a:solidFill>
                  <a:schemeClr val="tx1">
                    <a:lumMod val="50000"/>
                    <a:lumOff val="50000"/>
                  </a:schemeClr>
                </a:solidFill>
              </a:rPr>
              <a:t>Work with the RMG Convenor and perform duties as required or otherwise delegated by the RMG Convenor, including but not limited to representing the RMG in interactions with external bodies, leading specific agenda items, or taking ownership for following up on resolutions.</a:t>
            </a:r>
          </a:p>
          <a:p>
            <a:pPr marL="285750" indent="-285750">
              <a:lnSpc>
                <a:spcPct val="100000"/>
              </a:lnSpc>
              <a:spcBef>
                <a:spcPts val="0"/>
              </a:spcBef>
              <a:spcAft>
                <a:spcPts val="0"/>
              </a:spcAft>
              <a:buFont typeface="Arial" panose="020B0604020202020204" pitchFamily="34" charset="0"/>
              <a:buChar char="•"/>
            </a:pPr>
            <a:r>
              <a:rPr lang="en-US" sz="1600" b="0" dirty="0">
                <a:solidFill>
                  <a:schemeClr val="tx1">
                    <a:lumMod val="50000"/>
                    <a:lumOff val="50000"/>
                  </a:schemeClr>
                </a:solidFill>
              </a:rPr>
              <a:t>Act as liaisons, where required, with sub-groups of the RMG, other ISO bodies and local standard organizations.</a:t>
            </a:r>
          </a:p>
          <a:p>
            <a:pPr>
              <a:spcBef>
                <a:spcPts val="0"/>
              </a:spcBef>
              <a:spcAft>
                <a:spcPts val="0"/>
              </a:spcAft>
            </a:pPr>
            <a:endParaRPr lang="en-US" sz="2000" kern="0" dirty="0">
              <a:solidFill>
                <a:schemeClr val="tx1">
                  <a:lumMod val="50000"/>
                  <a:lumOff val="50000"/>
                </a:schemeClr>
              </a:solidFill>
              <a:cs typeface="Arial"/>
            </a:endParaRPr>
          </a:p>
          <a:p>
            <a:pPr>
              <a:spcBef>
                <a:spcPts val="0"/>
              </a:spcBef>
              <a:spcAft>
                <a:spcPts val="0"/>
              </a:spcAft>
            </a:pPr>
            <a:r>
              <a:rPr lang="en-US" sz="2000" kern="0" dirty="0">
                <a:solidFill>
                  <a:schemeClr val="tx1">
                    <a:lumMod val="50000"/>
                    <a:lumOff val="50000"/>
                  </a:schemeClr>
                </a:solidFill>
                <a:cs typeface="Arial"/>
              </a:rPr>
              <a:t>RMG Secretariat</a:t>
            </a:r>
          </a:p>
          <a:p>
            <a:pPr marL="285750" indent="-285750">
              <a:lnSpc>
                <a:spcPct val="100000"/>
              </a:lnSpc>
              <a:spcBef>
                <a:spcPts val="0"/>
              </a:spcBef>
              <a:spcAft>
                <a:spcPts val="0"/>
              </a:spcAft>
              <a:buFont typeface="Arial" panose="020B0604020202020204" pitchFamily="34" charset="0"/>
              <a:buChar char="•"/>
            </a:pPr>
            <a:r>
              <a:rPr lang="en-US" sz="1600" b="0" dirty="0">
                <a:solidFill>
                  <a:schemeClr val="tx1">
                    <a:lumMod val="50000"/>
                    <a:lumOff val="50000"/>
                  </a:schemeClr>
                </a:solidFill>
              </a:rPr>
              <a:t>The elected RMG Convenor is responsible for making sure that resources are available to provide the RMG secretariat during his/her term of office. The RMG Secretary acts as a point of contact for all RMG members.</a:t>
            </a:r>
          </a:p>
          <a:p>
            <a:pPr>
              <a:lnSpc>
                <a:spcPct val="100000"/>
              </a:lnSpc>
              <a:spcBef>
                <a:spcPts val="600"/>
              </a:spcBef>
            </a:pPr>
            <a:endParaRPr lang="en-US" sz="1600" b="0" dirty="0">
              <a:solidFill>
                <a:schemeClr val="tx1">
                  <a:lumMod val="50000"/>
                  <a:lumOff val="50000"/>
                </a:schemeClr>
              </a:solidFill>
            </a:endParaRPr>
          </a:p>
          <a:p>
            <a:pPr>
              <a:lnSpc>
                <a:spcPct val="100000"/>
              </a:lnSpc>
              <a:spcBef>
                <a:spcPts val="600"/>
              </a:spcBef>
            </a:pPr>
            <a:endParaRPr lang="en-GB" kern="1400" dirty="0">
              <a:solidFill>
                <a:schemeClr val="tx1">
                  <a:lumMod val="50000"/>
                  <a:lumOff val="50000"/>
                </a:schemeClr>
              </a:solidFill>
              <a:latin typeface="Arial" panose="020B060402020202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3503E76E-FCB7-4153-819A-7AC551B61217}"/>
              </a:ext>
            </a:extLst>
          </p:cNvPr>
          <p:cNvSpPr>
            <a:spLocks noGrp="1"/>
          </p:cNvSpPr>
          <p:nvPr>
            <p:ph type="title"/>
          </p:nvPr>
        </p:nvSpPr>
        <p:spPr>
          <a:xfrm>
            <a:off x="978878" y="187206"/>
            <a:ext cx="9878174" cy="1112595"/>
          </a:xfrm>
        </p:spPr>
        <p:txBody>
          <a:bodyPr/>
          <a:lstStyle/>
          <a:p>
            <a:pPr algn="l">
              <a:spcAft>
                <a:spcPts val="600"/>
              </a:spcAft>
            </a:pPr>
            <a:r>
              <a:rPr lang="en-US" sz="2800" b="1" dirty="0">
                <a:solidFill>
                  <a:schemeClr val="bg1">
                    <a:lumMod val="50000"/>
                  </a:schemeClr>
                </a:solidFill>
                <a:cs typeface="Arial"/>
              </a:rPr>
              <a:t>ISO 20022 Groups</a:t>
            </a:r>
            <a:br>
              <a:rPr lang="en-US" sz="2000" b="1" dirty="0">
                <a:solidFill>
                  <a:schemeClr val="bg1">
                    <a:lumMod val="50000"/>
                  </a:schemeClr>
                </a:solidFill>
                <a:cs typeface="Arial"/>
              </a:rPr>
            </a:br>
            <a:r>
              <a:rPr lang="en-US" sz="2400" b="1" dirty="0">
                <a:solidFill>
                  <a:schemeClr val="bg1">
                    <a:lumMod val="50000"/>
                  </a:schemeClr>
                </a:solidFill>
                <a:cs typeface="Arial"/>
              </a:rPr>
              <a:t>Registration Management Group (RMG) </a:t>
            </a:r>
            <a:br>
              <a:rPr lang="en-US" sz="2400" b="1" dirty="0">
                <a:solidFill>
                  <a:schemeClr val="bg1">
                    <a:lumMod val="50000"/>
                  </a:schemeClr>
                </a:solidFill>
                <a:cs typeface="Arial"/>
              </a:rPr>
            </a:br>
            <a:r>
              <a:rPr lang="en-US" sz="2400" b="1" dirty="0">
                <a:solidFill>
                  <a:schemeClr val="bg1">
                    <a:lumMod val="50000"/>
                  </a:schemeClr>
                </a:solidFill>
                <a:cs typeface="Arial"/>
              </a:rPr>
              <a:t>RMG Leadership team </a:t>
            </a:r>
            <a:endParaRPr lang="en-US" sz="2400" b="1" dirty="0">
              <a:solidFill>
                <a:schemeClr val="bg1">
                  <a:lumMod val="50000"/>
                </a:schemeClr>
              </a:solidFill>
            </a:endParaRPr>
          </a:p>
        </p:txBody>
      </p:sp>
      <p:pic>
        <p:nvPicPr>
          <p:cNvPr id="3" name="Picture 42">
            <a:extLst>
              <a:ext uri="{FF2B5EF4-FFF2-40B4-BE49-F238E27FC236}">
                <a16:creationId xmlns:a16="http://schemas.microsoft.com/office/drawing/2014/main" id="{DD7510E8-C6C7-E276-E5B0-630D7D733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918" y="346629"/>
            <a:ext cx="8620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B3559C22-EECF-9A67-E76B-81966965C34F}"/>
              </a:ext>
            </a:extLst>
          </p:cNvPr>
          <p:cNvSpPr>
            <a:spLocks noGrp="1"/>
          </p:cNvSpPr>
          <p:nvPr>
            <p:ph type="ftr" sz="quarter" idx="11"/>
          </p:nvPr>
        </p:nvSpPr>
        <p:spPr/>
        <p:txBody>
          <a:bodyPr/>
          <a:lstStyle/>
          <a:p>
            <a:pPr>
              <a:defRPr/>
            </a:pPr>
            <a:r>
              <a:rPr lang="en-US"/>
              <a:t>ISO 20022 Welcome Packet_2024</a:t>
            </a:r>
          </a:p>
        </p:txBody>
      </p:sp>
    </p:spTree>
    <p:extLst>
      <p:ext uri="{BB962C8B-B14F-4D97-AF65-F5344CB8AC3E}">
        <p14:creationId xmlns:p14="http://schemas.microsoft.com/office/powerpoint/2010/main" val="3692850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C7990BA-C465-4DE3-B425-E910F9FB4B44}"/>
              </a:ext>
            </a:extLst>
          </p:cNvPr>
          <p:cNvSpPr txBox="1">
            <a:spLocks noGrp="1"/>
          </p:cNvSpPr>
          <p:nvPr>
            <p:ph idx="1"/>
          </p:nvPr>
        </p:nvSpPr>
        <p:spPr>
          <a:xfrm>
            <a:off x="978877" y="1459226"/>
            <a:ext cx="9878175" cy="4897126"/>
          </a:xfrm>
          <a:prstGeom prst="rect">
            <a:avLst/>
          </a:prstGeom>
          <a:noFill/>
          <a:ln w="19050">
            <a:solidFill>
              <a:srgbClr val="009BBB"/>
            </a:solidFill>
          </a:ln>
        </p:spPr>
        <p:txBody>
          <a:bodyPr lIns="91440" tIns="45720" rIns="91440" bIns="45720" anchor="t"/>
          <a:lst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a:lstStyle>
          <a:p>
            <a:pPr>
              <a:spcBef>
                <a:spcPts val="1200"/>
              </a:spcBef>
              <a:spcAft>
                <a:spcPts val="600"/>
              </a:spcAft>
            </a:pPr>
            <a:r>
              <a:rPr lang="en-US" sz="2000" dirty="0">
                <a:solidFill>
                  <a:schemeClr val="tx1">
                    <a:lumMod val="50000"/>
                    <a:lumOff val="50000"/>
                  </a:schemeClr>
                </a:solidFill>
              </a:rPr>
              <a:t>RMG Member</a:t>
            </a:r>
          </a:p>
          <a:p>
            <a:pPr marL="285750" indent="-285750">
              <a:spcBef>
                <a:spcPts val="0"/>
              </a:spcBef>
              <a:spcAft>
                <a:spcPts val="600"/>
              </a:spcAft>
              <a:buFont typeface="Arial" panose="020B0604020202020204" pitchFamily="34" charset="0"/>
              <a:buChar char="•"/>
            </a:pPr>
            <a:r>
              <a:rPr lang="en-US" sz="1600" b="0" dirty="0">
                <a:solidFill>
                  <a:schemeClr val="tx1">
                    <a:lumMod val="50000"/>
                    <a:lumOff val="50000"/>
                  </a:schemeClr>
                </a:solidFill>
              </a:rPr>
              <a:t>Each member entity is entitled to nominate a delegation of one principal and two alternates to the RMG.</a:t>
            </a:r>
          </a:p>
          <a:p>
            <a:pPr marL="285750" indent="-285750">
              <a:spcBef>
                <a:spcPts val="0"/>
              </a:spcBef>
              <a:spcAft>
                <a:spcPts val="600"/>
              </a:spcAft>
              <a:buFont typeface="Arial" panose="020B0604020202020204" pitchFamily="34" charset="0"/>
              <a:buChar char="•"/>
            </a:pPr>
            <a:r>
              <a:rPr lang="en-US" sz="1600" b="0" dirty="0">
                <a:solidFill>
                  <a:schemeClr val="tx1">
                    <a:lumMod val="50000"/>
                    <a:lumOff val="50000"/>
                  </a:schemeClr>
                </a:solidFill>
              </a:rPr>
              <a:t>No more than two delegates may attend any meeting and it is expected that one of those two will act as the lead delegate in any decision making. </a:t>
            </a:r>
          </a:p>
          <a:p>
            <a:pPr marL="285750" indent="-285750">
              <a:spcBef>
                <a:spcPts val="0"/>
              </a:spcBef>
              <a:spcAft>
                <a:spcPts val="600"/>
              </a:spcAft>
              <a:buFont typeface="Arial" panose="020B0604020202020204" pitchFamily="34" charset="0"/>
              <a:buChar char="•"/>
            </a:pPr>
            <a:r>
              <a:rPr lang="en-US" sz="1600" b="0" dirty="0">
                <a:solidFill>
                  <a:schemeClr val="tx1">
                    <a:lumMod val="50000"/>
                    <a:lumOff val="50000"/>
                  </a:schemeClr>
                </a:solidFill>
              </a:rPr>
              <a:t>Each of the members in a delegation is strongly encouraged to serve for a period of at least 3 years to help ensure consistency and retain knowledge and experience of the ISO 20022 registration and approval processes. Any member may nominate a permanent replacement to their delegation at any time informing the RMG Secretariat and RA in writing (email is considered sufficient). The RA must be notified </a:t>
            </a:r>
          </a:p>
          <a:p>
            <a:pPr marL="285750" indent="-285750">
              <a:spcBef>
                <a:spcPts val="0"/>
              </a:spcBef>
              <a:spcAft>
                <a:spcPts val="600"/>
              </a:spcAft>
              <a:buFont typeface="Arial" panose="020B0604020202020204" pitchFamily="34" charset="0"/>
              <a:buChar char="•"/>
            </a:pPr>
            <a:r>
              <a:rPr lang="en-US" sz="1600" b="0" dirty="0">
                <a:solidFill>
                  <a:schemeClr val="tx1">
                    <a:lumMod val="50000"/>
                    <a:lumOff val="50000"/>
                  </a:schemeClr>
                </a:solidFill>
              </a:rPr>
              <a:t>Attendance by delegation members is strongly recommended and to be actively encouraged by regular communication with persistent no-show delegations to stress the importance of attendance. Ultimately, if a delegation continually fails to attend, further action may be taken. </a:t>
            </a:r>
          </a:p>
          <a:p>
            <a:pPr>
              <a:spcBef>
                <a:spcPts val="1200"/>
              </a:spcBef>
              <a:spcAft>
                <a:spcPts val="600"/>
              </a:spcAft>
            </a:pPr>
            <a:r>
              <a:rPr lang="en-US" sz="2000" dirty="0">
                <a:solidFill>
                  <a:schemeClr val="tx1">
                    <a:lumMod val="50000"/>
                    <a:lumOff val="50000"/>
                  </a:schemeClr>
                </a:solidFill>
              </a:rPr>
              <a:t>RMG Observer</a:t>
            </a:r>
          </a:p>
          <a:p>
            <a:pPr marL="285750" indent="-285750">
              <a:spcBef>
                <a:spcPts val="0"/>
              </a:spcBef>
              <a:spcAft>
                <a:spcPts val="600"/>
              </a:spcAft>
              <a:buFont typeface="Arial" panose="020B0604020202020204" pitchFamily="34" charset="0"/>
              <a:buChar char="•"/>
            </a:pPr>
            <a:r>
              <a:rPr lang="en-US" sz="1600" b="0" dirty="0">
                <a:solidFill>
                  <a:schemeClr val="tx1">
                    <a:lumMod val="50000"/>
                    <a:lumOff val="50000"/>
                  </a:schemeClr>
                </a:solidFill>
              </a:rPr>
              <a:t>Acceptance of attendance to RMG meetings may be granted at the discretion of the Convenor.</a:t>
            </a:r>
          </a:p>
          <a:p>
            <a:pPr marL="285750" indent="-285750">
              <a:spcBef>
                <a:spcPts val="0"/>
              </a:spcBef>
              <a:spcAft>
                <a:spcPts val="600"/>
              </a:spcAft>
              <a:buFont typeface="Arial" panose="020B0604020202020204" pitchFamily="34" charset="0"/>
              <a:buChar char="•"/>
            </a:pPr>
            <a:r>
              <a:rPr lang="en-US" sz="1600" b="0" dirty="0">
                <a:solidFill>
                  <a:schemeClr val="tx1">
                    <a:lumMod val="50000"/>
                    <a:lumOff val="50000"/>
                  </a:schemeClr>
                </a:solidFill>
              </a:rPr>
              <a:t>Shall be identified as an observer during RMG meetings and may speak or provide information only if directly requested by the Convenor. </a:t>
            </a:r>
          </a:p>
          <a:p>
            <a:pPr marL="285750" indent="-285750">
              <a:spcBef>
                <a:spcPts val="0"/>
              </a:spcBef>
              <a:spcAft>
                <a:spcPts val="600"/>
              </a:spcAft>
              <a:buFont typeface="Arial" panose="020B0604020202020204" pitchFamily="34" charset="0"/>
              <a:buChar char="•"/>
            </a:pPr>
            <a:r>
              <a:rPr lang="en-US" sz="1600" b="0" dirty="0">
                <a:solidFill>
                  <a:schemeClr val="tx1">
                    <a:lumMod val="50000"/>
                    <a:lumOff val="50000"/>
                  </a:schemeClr>
                </a:solidFill>
              </a:rPr>
              <a:t>Shall not participate in decisions and cannot join any sub-groups created by the RMG unless specifically invited.</a:t>
            </a:r>
          </a:p>
          <a:p>
            <a:pPr marL="285750" indent="-285750">
              <a:spcBef>
                <a:spcPts val="0"/>
              </a:spcBef>
              <a:spcAft>
                <a:spcPts val="600"/>
              </a:spcAft>
              <a:buFont typeface="Arial" panose="020B0604020202020204" pitchFamily="34" charset="0"/>
              <a:buChar char="•"/>
            </a:pPr>
            <a:endParaRPr lang="en-US" sz="1600" b="0" dirty="0">
              <a:solidFill>
                <a:schemeClr val="tx1">
                  <a:lumMod val="50000"/>
                  <a:lumOff val="50000"/>
                </a:schemeClr>
              </a:solidFill>
            </a:endParaRPr>
          </a:p>
          <a:p>
            <a:pPr>
              <a:lnSpc>
                <a:spcPct val="100000"/>
              </a:lnSpc>
              <a:spcBef>
                <a:spcPts val="600"/>
              </a:spcBef>
            </a:pPr>
            <a:endParaRPr lang="en-US" sz="1600" b="0" dirty="0">
              <a:solidFill>
                <a:schemeClr val="tx1">
                  <a:lumMod val="50000"/>
                  <a:lumOff val="50000"/>
                </a:schemeClr>
              </a:solidFill>
            </a:endParaRPr>
          </a:p>
          <a:p>
            <a:pPr>
              <a:lnSpc>
                <a:spcPct val="100000"/>
              </a:lnSpc>
              <a:spcBef>
                <a:spcPts val="600"/>
              </a:spcBef>
            </a:pPr>
            <a:endParaRPr lang="en-GB" kern="1400" dirty="0">
              <a:solidFill>
                <a:schemeClr val="tx1">
                  <a:lumMod val="50000"/>
                  <a:lumOff val="50000"/>
                </a:schemeClr>
              </a:solidFill>
              <a:latin typeface="Arial" panose="020B060402020202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3503E76E-FCB7-4153-819A-7AC551B61217}"/>
              </a:ext>
            </a:extLst>
          </p:cNvPr>
          <p:cNvSpPr>
            <a:spLocks noGrp="1"/>
          </p:cNvSpPr>
          <p:nvPr>
            <p:ph type="title"/>
          </p:nvPr>
        </p:nvSpPr>
        <p:spPr>
          <a:xfrm>
            <a:off x="978878" y="346630"/>
            <a:ext cx="9878174" cy="810417"/>
          </a:xfrm>
        </p:spPr>
        <p:txBody>
          <a:bodyPr/>
          <a:lstStyle/>
          <a:p>
            <a:pPr algn="l">
              <a:spcAft>
                <a:spcPts val="600"/>
              </a:spcAft>
            </a:pPr>
            <a:r>
              <a:rPr lang="en-US" sz="2800" b="1" dirty="0">
                <a:solidFill>
                  <a:schemeClr val="bg1">
                    <a:lumMod val="50000"/>
                  </a:schemeClr>
                </a:solidFill>
                <a:cs typeface="Arial"/>
              </a:rPr>
              <a:t>ISO 20022 Groups </a:t>
            </a:r>
            <a:br>
              <a:rPr lang="en-US" sz="2800" b="1" dirty="0">
                <a:solidFill>
                  <a:schemeClr val="bg1">
                    <a:lumMod val="50000"/>
                  </a:schemeClr>
                </a:solidFill>
                <a:cs typeface="Arial"/>
              </a:rPr>
            </a:br>
            <a:r>
              <a:rPr lang="en-US" sz="2400" b="1" dirty="0">
                <a:solidFill>
                  <a:schemeClr val="bg1">
                    <a:lumMod val="50000"/>
                  </a:schemeClr>
                </a:solidFill>
                <a:cs typeface="Arial"/>
              </a:rPr>
              <a:t>Roles and Responsibilities of an RMG participant</a:t>
            </a:r>
            <a:endParaRPr lang="en-US" sz="2400" b="1" dirty="0">
              <a:solidFill>
                <a:schemeClr val="bg1">
                  <a:lumMod val="50000"/>
                </a:schemeClr>
              </a:solidFill>
            </a:endParaRPr>
          </a:p>
        </p:txBody>
      </p:sp>
      <p:pic>
        <p:nvPicPr>
          <p:cNvPr id="3" name="Picture 42">
            <a:extLst>
              <a:ext uri="{FF2B5EF4-FFF2-40B4-BE49-F238E27FC236}">
                <a16:creationId xmlns:a16="http://schemas.microsoft.com/office/drawing/2014/main" id="{DD7510E8-C6C7-E276-E5B0-630D7D733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918" y="346629"/>
            <a:ext cx="8620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EED25FC4-1076-F138-17B4-EF266BE204D5}"/>
              </a:ext>
            </a:extLst>
          </p:cNvPr>
          <p:cNvSpPr>
            <a:spLocks noGrp="1"/>
          </p:cNvSpPr>
          <p:nvPr>
            <p:ph type="ftr" sz="quarter" idx="11"/>
          </p:nvPr>
        </p:nvSpPr>
        <p:spPr/>
        <p:txBody>
          <a:bodyPr/>
          <a:lstStyle/>
          <a:p>
            <a:pPr>
              <a:defRPr/>
            </a:pPr>
            <a:r>
              <a:rPr lang="en-US"/>
              <a:t>ISO 20022 Welcome Packet_2024</a:t>
            </a:r>
          </a:p>
        </p:txBody>
      </p:sp>
    </p:spTree>
    <p:extLst>
      <p:ext uri="{BB962C8B-B14F-4D97-AF65-F5344CB8AC3E}">
        <p14:creationId xmlns:p14="http://schemas.microsoft.com/office/powerpoint/2010/main" val="1651350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C7990BA-C465-4DE3-B425-E910F9FB4B44}"/>
              </a:ext>
            </a:extLst>
          </p:cNvPr>
          <p:cNvSpPr txBox="1">
            <a:spLocks noGrp="1"/>
          </p:cNvSpPr>
          <p:nvPr>
            <p:ph idx="1"/>
          </p:nvPr>
        </p:nvSpPr>
        <p:spPr>
          <a:xfrm>
            <a:off x="978877" y="1459225"/>
            <a:ext cx="9878175" cy="5052145"/>
          </a:xfrm>
          <a:prstGeom prst="rect">
            <a:avLst/>
          </a:prstGeom>
          <a:noFill/>
          <a:ln w="19050">
            <a:solidFill>
              <a:srgbClr val="009BBB"/>
            </a:solidFill>
          </a:ln>
        </p:spPr>
        <p:txBody>
          <a:bodyPr lIns="91440" tIns="45720" rIns="91440" bIns="45720" anchor="t"/>
          <a:lst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a:lstStyle>
          <a:p>
            <a:pPr>
              <a:spcBef>
                <a:spcPts val="1200"/>
              </a:spcBef>
              <a:spcAft>
                <a:spcPts val="600"/>
              </a:spcAft>
            </a:pPr>
            <a:r>
              <a:rPr lang="en-US" sz="2000" dirty="0">
                <a:solidFill>
                  <a:schemeClr val="tx1">
                    <a:lumMod val="50000"/>
                    <a:lumOff val="50000"/>
                  </a:schemeClr>
                </a:solidFill>
              </a:rPr>
              <a:t>Standards Evaluation Group (SEG)</a:t>
            </a:r>
          </a:p>
          <a:p>
            <a:pPr marL="182880" indent="-285750">
              <a:spcBef>
                <a:spcPts val="0"/>
              </a:spcBef>
              <a:spcAft>
                <a:spcPts val="600"/>
              </a:spcAft>
              <a:buFont typeface="Arial" panose="020B0604020202020204" pitchFamily="34" charset="0"/>
              <a:buChar char="•"/>
            </a:pPr>
            <a:r>
              <a:rPr lang="en-US" sz="1600" b="0" dirty="0">
                <a:solidFill>
                  <a:schemeClr val="tx1">
                    <a:lumMod val="50000"/>
                    <a:lumOff val="50000"/>
                  </a:schemeClr>
                </a:solidFill>
              </a:rPr>
              <a:t>Each SEG is assigned as dedicated subsets of the financial industry business activities</a:t>
            </a:r>
          </a:p>
          <a:p>
            <a:pPr marL="182880" indent="-285750">
              <a:spcBef>
                <a:spcPts val="0"/>
              </a:spcBef>
              <a:spcAft>
                <a:spcPts val="600"/>
              </a:spcAft>
              <a:buFont typeface="Arial" panose="020B0604020202020204" pitchFamily="34" charset="0"/>
              <a:buChar char="•"/>
            </a:pPr>
            <a:r>
              <a:rPr lang="en-US" sz="1600" b="0" dirty="0">
                <a:solidFill>
                  <a:schemeClr val="tx1">
                    <a:lumMod val="50000"/>
                    <a:lumOff val="50000"/>
                  </a:schemeClr>
                </a:solidFill>
              </a:rPr>
              <a:t>SEG members are the representatives of the (future) end-users of ISO 20022 messages and API resources </a:t>
            </a:r>
          </a:p>
          <a:p>
            <a:pPr marL="182880" indent="-285750">
              <a:spcBef>
                <a:spcPts val="0"/>
              </a:spcBef>
              <a:spcAft>
                <a:spcPts val="600"/>
              </a:spcAft>
              <a:buFont typeface="Arial" panose="020B0604020202020204" pitchFamily="34" charset="0"/>
              <a:buChar char="•"/>
            </a:pPr>
            <a:r>
              <a:rPr lang="en-US" sz="1600" b="0" dirty="0">
                <a:solidFill>
                  <a:schemeClr val="tx1">
                    <a:lumMod val="50000"/>
                    <a:lumOff val="50000"/>
                  </a:schemeClr>
                </a:solidFill>
              </a:rPr>
              <a:t>Verifies that the proposed models,  messages and API resources are within the scope approved by the RMG</a:t>
            </a:r>
          </a:p>
          <a:p>
            <a:pPr marL="285750" indent="-285750">
              <a:spcBef>
                <a:spcPts val="0"/>
              </a:spcBef>
              <a:spcAft>
                <a:spcPts val="600"/>
              </a:spcAft>
              <a:buFont typeface="Arial" panose="020B0604020202020204" pitchFamily="34" charset="0"/>
              <a:buChar char="•"/>
            </a:pPr>
            <a:r>
              <a:rPr lang="en-US" sz="1600" b="0" dirty="0">
                <a:solidFill>
                  <a:schemeClr val="tx1">
                    <a:lumMod val="50000"/>
                    <a:lumOff val="50000"/>
                  </a:schemeClr>
                </a:solidFill>
              </a:rPr>
              <a:t>Evaluates the benefits of the proposed sets of messages as well as the business, and possibly the impact on existing applications and processes.</a:t>
            </a:r>
          </a:p>
          <a:p>
            <a:pPr marL="285750" indent="-285750">
              <a:spcBef>
                <a:spcPts val="0"/>
              </a:spcBef>
              <a:spcAft>
                <a:spcPts val="600"/>
              </a:spcAft>
              <a:buFont typeface="Arial" panose="020B0604020202020204" pitchFamily="34" charset="0"/>
              <a:buChar char="•"/>
            </a:pPr>
            <a:r>
              <a:rPr lang="en-US" sz="1600" b="0" dirty="0">
                <a:solidFill>
                  <a:schemeClr val="tx1">
                    <a:lumMod val="50000"/>
                    <a:lumOff val="50000"/>
                  </a:schemeClr>
                </a:solidFill>
              </a:rPr>
              <a:t>Ensure that the candidate ISO 20022 models, messages and API resources proposed for worldwide adoption address the actual needs of the targeted community of users.</a:t>
            </a:r>
          </a:p>
          <a:p>
            <a:pPr>
              <a:spcBef>
                <a:spcPts val="0"/>
              </a:spcBef>
              <a:spcAft>
                <a:spcPts val="600"/>
              </a:spcAft>
            </a:pPr>
            <a:r>
              <a:rPr lang="en-US" sz="2000" dirty="0">
                <a:solidFill>
                  <a:schemeClr val="tx1">
                    <a:lumMod val="50000"/>
                    <a:lumOff val="50000"/>
                  </a:schemeClr>
                </a:solidFill>
              </a:rPr>
              <a:t>Evaluation Team  (ET)</a:t>
            </a:r>
          </a:p>
          <a:p>
            <a:pPr marL="285750" indent="-285750">
              <a:spcBef>
                <a:spcPts val="0"/>
              </a:spcBef>
              <a:spcAft>
                <a:spcPts val="600"/>
              </a:spcAft>
              <a:buFont typeface="Arial" panose="020B0604020202020204" pitchFamily="34" charset="0"/>
              <a:buChar char="•"/>
            </a:pPr>
            <a:r>
              <a:rPr lang="en-US" sz="1600" b="0" dirty="0">
                <a:solidFill>
                  <a:schemeClr val="tx1">
                    <a:lumMod val="50000"/>
                    <a:lumOff val="50000"/>
                  </a:schemeClr>
                </a:solidFill>
              </a:rPr>
              <a:t>Pools of expertise,  pulled together by the SEG Leadership to form ETs with the required mix of expertise to evaluate the submitted candidate ISO 20022 messages or requests to change existing ISO 20022 messages. </a:t>
            </a:r>
          </a:p>
          <a:p>
            <a:pPr marL="182880" indent="-285750">
              <a:spcBef>
                <a:spcPts val="0"/>
              </a:spcBef>
              <a:spcAft>
                <a:spcPts val="600"/>
              </a:spcAft>
              <a:buFont typeface="Arial" panose="020B0604020202020204" pitchFamily="34" charset="0"/>
              <a:buChar char="•"/>
            </a:pPr>
            <a:r>
              <a:rPr lang="en-US" sz="1600" b="0" dirty="0">
                <a:solidFill>
                  <a:schemeClr val="tx1">
                    <a:lumMod val="50000"/>
                    <a:lumOff val="50000"/>
                  </a:schemeClr>
                </a:solidFill>
              </a:rPr>
              <a:t>Evaluation Teams may include invited experts, which are not member of the SEG</a:t>
            </a:r>
          </a:p>
          <a:p>
            <a:pPr>
              <a:spcBef>
                <a:spcPts val="0"/>
              </a:spcBef>
              <a:spcAft>
                <a:spcPts val="600"/>
              </a:spcAft>
            </a:pPr>
            <a:r>
              <a:rPr lang="en-US" sz="2000" dirty="0">
                <a:solidFill>
                  <a:schemeClr val="tx1">
                    <a:lumMod val="50000"/>
                    <a:lumOff val="50000"/>
                  </a:schemeClr>
                </a:solidFill>
              </a:rPr>
              <a:t>Sub-SEG</a:t>
            </a:r>
          </a:p>
          <a:p>
            <a:pPr marL="182880" indent="-285750">
              <a:spcBef>
                <a:spcPts val="0"/>
              </a:spcBef>
              <a:spcAft>
                <a:spcPts val="600"/>
              </a:spcAft>
              <a:buFont typeface="Arial" panose="020B0604020202020204" pitchFamily="34" charset="0"/>
              <a:buChar char="•"/>
            </a:pPr>
            <a:r>
              <a:rPr lang="en-US" sz="1600" b="0" dirty="0">
                <a:solidFill>
                  <a:schemeClr val="tx1">
                    <a:lumMod val="50000"/>
                    <a:lumOff val="50000"/>
                  </a:schemeClr>
                </a:solidFill>
              </a:rPr>
              <a:t>Separate standing group to cover a subset part of the scope of a SEG (such regulatory reporting or derivatives)</a:t>
            </a:r>
          </a:p>
          <a:p>
            <a:pPr marL="285750" indent="-285750">
              <a:spcBef>
                <a:spcPts val="0"/>
              </a:spcBef>
              <a:spcAft>
                <a:spcPts val="600"/>
              </a:spcAft>
              <a:buFont typeface="Arial" panose="020B0604020202020204" pitchFamily="34" charset="0"/>
              <a:buChar char="•"/>
            </a:pPr>
            <a:r>
              <a:rPr lang="en-US" sz="1600" b="0" dirty="0">
                <a:solidFill>
                  <a:schemeClr val="tx1">
                    <a:lumMod val="50000"/>
                    <a:lumOff val="50000"/>
                  </a:schemeClr>
                </a:solidFill>
              </a:rPr>
              <a:t>A Sub-SEG behaves like a SEG, but remains closely associated with its parent SEG, especially for the decisions of a Sub-SEG which must be ratified by the parent SEG</a:t>
            </a:r>
          </a:p>
          <a:p>
            <a:pPr>
              <a:lnSpc>
                <a:spcPct val="100000"/>
              </a:lnSpc>
              <a:spcBef>
                <a:spcPts val="600"/>
              </a:spcBef>
            </a:pPr>
            <a:endParaRPr lang="en-GB" kern="1400" dirty="0">
              <a:solidFill>
                <a:schemeClr val="tx1">
                  <a:lumMod val="50000"/>
                  <a:lumOff val="50000"/>
                </a:schemeClr>
              </a:solidFill>
              <a:latin typeface="Arial" panose="020B060402020202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3503E76E-FCB7-4153-819A-7AC551B61217}"/>
              </a:ext>
            </a:extLst>
          </p:cNvPr>
          <p:cNvSpPr>
            <a:spLocks noGrp="1"/>
          </p:cNvSpPr>
          <p:nvPr>
            <p:ph type="title"/>
          </p:nvPr>
        </p:nvSpPr>
        <p:spPr>
          <a:xfrm>
            <a:off x="978878" y="346630"/>
            <a:ext cx="9878174" cy="810417"/>
          </a:xfrm>
        </p:spPr>
        <p:txBody>
          <a:bodyPr/>
          <a:lstStyle/>
          <a:p>
            <a:pPr algn="l">
              <a:spcAft>
                <a:spcPts val="600"/>
              </a:spcAft>
            </a:pPr>
            <a:r>
              <a:rPr lang="en-US" sz="2800" b="1" dirty="0">
                <a:solidFill>
                  <a:schemeClr val="bg1">
                    <a:lumMod val="50000"/>
                  </a:schemeClr>
                </a:solidFill>
                <a:cs typeface="Arial"/>
              </a:rPr>
              <a:t>ISO 20022 Groups </a:t>
            </a:r>
            <a:br>
              <a:rPr lang="en-US" sz="2800" b="1" dirty="0">
                <a:solidFill>
                  <a:schemeClr val="bg1">
                    <a:lumMod val="50000"/>
                  </a:schemeClr>
                </a:solidFill>
                <a:cs typeface="Arial"/>
              </a:rPr>
            </a:br>
            <a:r>
              <a:rPr lang="en-US" sz="2400" b="1" dirty="0">
                <a:solidFill>
                  <a:schemeClr val="bg1">
                    <a:lumMod val="50000"/>
                  </a:schemeClr>
                </a:solidFill>
                <a:cs typeface="Arial"/>
              </a:rPr>
              <a:t>Mission and scope of the SEGs and ETs</a:t>
            </a:r>
            <a:endParaRPr lang="en-US" sz="2400" b="1" dirty="0">
              <a:solidFill>
                <a:schemeClr val="bg1">
                  <a:lumMod val="50000"/>
                </a:schemeClr>
              </a:solidFill>
            </a:endParaRPr>
          </a:p>
        </p:txBody>
      </p:sp>
      <p:pic>
        <p:nvPicPr>
          <p:cNvPr id="3" name="Picture 42">
            <a:extLst>
              <a:ext uri="{FF2B5EF4-FFF2-40B4-BE49-F238E27FC236}">
                <a16:creationId xmlns:a16="http://schemas.microsoft.com/office/drawing/2014/main" id="{DD7510E8-C6C7-E276-E5B0-630D7D733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918" y="346629"/>
            <a:ext cx="8620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D1938189-B942-1E08-EAA4-D0EE6B6299B8}"/>
              </a:ext>
            </a:extLst>
          </p:cNvPr>
          <p:cNvSpPr>
            <a:spLocks noGrp="1"/>
          </p:cNvSpPr>
          <p:nvPr>
            <p:ph type="ftr" sz="quarter" idx="11"/>
          </p:nvPr>
        </p:nvSpPr>
        <p:spPr/>
        <p:txBody>
          <a:bodyPr/>
          <a:lstStyle/>
          <a:p>
            <a:pPr>
              <a:defRPr/>
            </a:pPr>
            <a:r>
              <a:rPr lang="en-US"/>
              <a:t>ISO 20022 Welcome Packet_2024</a:t>
            </a:r>
          </a:p>
        </p:txBody>
      </p:sp>
    </p:spTree>
    <p:extLst>
      <p:ext uri="{BB962C8B-B14F-4D97-AF65-F5344CB8AC3E}">
        <p14:creationId xmlns:p14="http://schemas.microsoft.com/office/powerpoint/2010/main" val="2570839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C7990BA-C465-4DE3-B425-E910F9FB4B44}"/>
              </a:ext>
            </a:extLst>
          </p:cNvPr>
          <p:cNvSpPr txBox="1">
            <a:spLocks noGrp="1"/>
          </p:cNvSpPr>
          <p:nvPr>
            <p:ph idx="1"/>
          </p:nvPr>
        </p:nvSpPr>
        <p:spPr>
          <a:xfrm>
            <a:off x="978877" y="1459226"/>
            <a:ext cx="9878175" cy="4897125"/>
          </a:xfrm>
          <a:prstGeom prst="rect">
            <a:avLst/>
          </a:prstGeom>
          <a:noFill/>
          <a:ln w="19050">
            <a:solidFill>
              <a:srgbClr val="009BBB"/>
            </a:solidFill>
          </a:ln>
        </p:spPr>
        <p:txBody>
          <a:bodyPr lIns="91440" tIns="45720" rIns="91440" bIns="45720" anchor="t"/>
          <a:lst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a:lstStyle>
          <a:p>
            <a:pPr>
              <a:spcBef>
                <a:spcPts val="1200"/>
              </a:spcBef>
              <a:spcAft>
                <a:spcPts val="600"/>
              </a:spcAft>
            </a:pPr>
            <a:r>
              <a:rPr lang="en-US" sz="2000" dirty="0">
                <a:solidFill>
                  <a:schemeClr val="tx1">
                    <a:lumMod val="50000"/>
                    <a:lumOff val="50000"/>
                  </a:schemeClr>
                </a:solidFill>
              </a:rPr>
              <a:t>One Convenor </a:t>
            </a:r>
          </a:p>
          <a:p>
            <a:pPr marL="342900" indent="-342900">
              <a:spcBef>
                <a:spcPts val="0"/>
              </a:spcBef>
              <a:spcAft>
                <a:spcPts val="600"/>
              </a:spcAft>
              <a:buFont typeface="Arial" panose="020B0604020202020204" pitchFamily="34" charset="0"/>
              <a:buChar char="•"/>
            </a:pPr>
            <a:r>
              <a:rPr lang="en-US" sz="1600" b="0" dirty="0">
                <a:solidFill>
                  <a:schemeClr val="tx1">
                    <a:lumMod val="50000"/>
                    <a:lumOff val="50000"/>
                  </a:schemeClr>
                </a:solidFill>
              </a:rPr>
              <a:t>Prepares the meeting agendas and runs all SEG/TSG/CSH meetings and is responsible for the </a:t>
            </a:r>
            <a:r>
              <a:rPr lang="en-US" sz="1600" b="0" dirty="0" err="1">
                <a:solidFill>
                  <a:schemeClr val="tx1">
                    <a:lumMod val="50000"/>
                    <a:lumOff val="50000"/>
                  </a:schemeClr>
                </a:solidFill>
              </a:rPr>
              <a:t>organisation</a:t>
            </a:r>
            <a:r>
              <a:rPr lang="en-US" sz="1600" b="0" dirty="0">
                <a:solidFill>
                  <a:schemeClr val="tx1">
                    <a:lumMod val="50000"/>
                    <a:lumOff val="50000"/>
                  </a:schemeClr>
                </a:solidFill>
              </a:rPr>
              <a:t> of the SEG/TSG/CSH. For the SEG, the Convenor is also responsible for the initiation of required Evaluation Teams (for the review of new submissions), the timely planning of evaluations and the communication of evaluation results. </a:t>
            </a:r>
          </a:p>
          <a:p>
            <a:pPr marL="342900" indent="-342900">
              <a:spcBef>
                <a:spcPts val="0"/>
              </a:spcBef>
              <a:spcAft>
                <a:spcPts val="600"/>
              </a:spcAft>
              <a:buFont typeface="Arial" panose="020B0604020202020204" pitchFamily="34" charset="0"/>
              <a:buChar char="•"/>
            </a:pPr>
            <a:r>
              <a:rPr lang="en-US" sz="1600" b="0" dirty="0">
                <a:solidFill>
                  <a:schemeClr val="tx1">
                    <a:lumMod val="50000"/>
                    <a:lumOff val="50000"/>
                  </a:schemeClr>
                </a:solidFill>
              </a:rPr>
              <a:t>The Convenor and Vice Convenor are "ex-officio" members of the RMG and are responsible for all communication to the RMG, the RA, the TSG, the CSH and the other SEGs. In particular, the Convenor is expected to attend RMG meetings and deliver a SEG activity report to the RMG. The Convenors are members of the CSH. </a:t>
            </a:r>
          </a:p>
          <a:p>
            <a:pPr>
              <a:spcBef>
                <a:spcPts val="1200"/>
              </a:spcBef>
              <a:spcAft>
                <a:spcPts val="600"/>
              </a:spcAft>
            </a:pPr>
            <a:r>
              <a:rPr lang="en-US" sz="2000" dirty="0">
                <a:solidFill>
                  <a:schemeClr val="tx1">
                    <a:lumMod val="50000"/>
                    <a:lumOff val="50000"/>
                  </a:schemeClr>
                </a:solidFill>
              </a:rPr>
              <a:t>One Vice-Convenor </a:t>
            </a:r>
          </a:p>
          <a:p>
            <a:pPr marL="342900" indent="-342900">
              <a:spcBef>
                <a:spcPts val="0"/>
              </a:spcBef>
              <a:spcAft>
                <a:spcPts val="0"/>
              </a:spcAft>
              <a:buFont typeface="Arial" panose="020B0604020202020204" pitchFamily="34" charset="0"/>
              <a:buChar char="•"/>
            </a:pPr>
            <a:r>
              <a:rPr lang="en-US" sz="1600" b="0" dirty="0">
                <a:solidFill>
                  <a:schemeClr val="tx1">
                    <a:lumMod val="50000"/>
                    <a:lumOff val="50000"/>
                  </a:schemeClr>
                </a:solidFill>
              </a:rPr>
              <a:t>Assists the Convenor and takes over any time the Convenor is unavailable.</a:t>
            </a:r>
          </a:p>
          <a:p>
            <a:pPr>
              <a:spcBef>
                <a:spcPts val="1200"/>
              </a:spcBef>
              <a:spcAft>
                <a:spcPts val="600"/>
              </a:spcAft>
            </a:pPr>
            <a:r>
              <a:rPr lang="en-US" sz="2000" dirty="0">
                <a:solidFill>
                  <a:schemeClr val="tx1">
                    <a:lumMod val="50000"/>
                    <a:lumOff val="50000"/>
                  </a:schemeClr>
                </a:solidFill>
              </a:rPr>
              <a:t>Secretary</a:t>
            </a:r>
          </a:p>
          <a:p>
            <a:pPr marL="342900" indent="-342900">
              <a:spcBef>
                <a:spcPts val="0"/>
              </a:spcBef>
              <a:spcAft>
                <a:spcPts val="600"/>
              </a:spcAft>
              <a:buFont typeface="Arial" panose="020B0604020202020204" pitchFamily="34" charset="0"/>
              <a:buChar char="•"/>
            </a:pPr>
            <a:r>
              <a:rPr lang="en-US" sz="1600" b="0" dirty="0">
                <a:solidFill>
                  <a:schemeClr val="tx1">
                    <a:lumMod val="50000"/>
                    <a:lumOff val="50000"/>
                  </a:schemeClr>
                </a:solidFill>
              </a:rPr>
              <a:t>Arranges for meetings and conference calls;</a:t>
            </a:r>
          </a:p>
          <a:p>
            <a:pPr marL="342900" indent="-342900">
              <a:spcBef>
                <a:spcPts val="0"/>
              </a:spcBef>
              <a:spcAft>
                <a:spcPts val="600"/>
              </a:spcAft>
              <a:buFont typeface="Arial" panose="020B0604020202020204" pitchFamily="34" charset="0"/>
              <a:buChar char="•"/>
            </a:pPr>
            <a:r>
              <a:rPr lang="en-US" sz="1600" b="0" dirty="0">
                <a:solidFill>
                  <a:schemeClr val="tx1">
                    <a:lumMod val="50000"/>
                    <a:lumOff val="50000"/>
                  </a:schemeClr>
                </a:solidFill>
              </a:rPr>
              <a:t>Takes minutes / action points at the meetings and posts them to the SEG members on a timely basis;</a:t>
            </a:r>
          </a:p>
          <a:p>
            <a:pPr marL="342900" indent="-342900">
              <a:spcBef>
                <a:spcPts val="0"/>
              </a:spcBef>
              <a:spcAft>
                <a:spcPts val="600"/>
              </a:spcAft>
              <a:buFont typeface="Arial" panose="020B0604020202020204" pitchFamily="34" charset="0"/>
              <a:buChar char="•"/>
            </a:pPr>
            <a:r>
              <a:rPr lang="en-US" sz="1600" b="0" dirty="0">
                <a:solidFill>
                  <a:schemeClr val="tx1">
                    <a:lumMod val="50000"/>
                    <a:lumOff val="50000"/>
                  </a:schemeClr>
                </a:solidFill>
              </a:rPr>
              <a:t>Communicates to the RA any updates to the SEG and Evaluation Team membership;</a:t>
            </a:r>
          </a:p>
          <a:p>
            <a:pPr marL="342900" indent="-342900">
              <a:spcBef>
                <a:spcPts val="0"/>
              </a:spcBef>
              <a:spcAft>
                <a:spcPts val="600"/>
              </a:spcAft>
              <a:buFont typeface="Arial" panose="020B0604020202020204" pitchFamily="34" charset="0"/>
              <a:buChar char="•"/>
            </a:pPr>
            <a:r>
              <a:rPr lang="en-US" sz="1600" b="0" dirty="0">
                <a:solidFill>
                  <a:schemeClr val="tx1">
                    <a:lumMod val="50000"/>
                    <a:lumOff val="50000"/>
                  </a:schemeClr>
                </a:solidFill>
              </a:rPr>
              <a:t>Makes sure that the evaluation results, including collated comments from the Evaluation Teams, are logged in the ISO 20022 Workspace for archiving and future reference.</a:t>
            </a:r>
          </a:p>
          <a:p>
            <a:pPr>
              <a:lnSpc>
                <a:spcPct val="100000"/>
              </a:lnSpc>
              <a:spcBef>
                <a:spcPts val="600"/>
              </a:spcBef>
            </a:pPr>
            <a:endParaRPr lang="en-GB" kern="1400" dirty="0">
              <a:solidFill>
                <a:schemeClr val="tx1">
                  <a:lumMod val="50000"/>
                  <a:lumOff val="50000"/>
                </a:schemeClr>
              </a:solidFill>
              <a:latin typeface="Arial" panose="020B060402020202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3503E76E-FCB7-4153-819A-7AC551B61217}"/>
              </a:ext>
            </a:extLst>
          </p:cNvPr>
          <p:cNvSpPr>
            <a:spLocks noGrp="1"/>
          </p:cNvSpPr>
          <p:nvPr>
            <p:ph type="title"/>
          </p:nvPr>
        </p:nvSpPr>
        <p:spPr>
          <a:xfrm>
            <a:off x="978878" y="254000"/>
            <a:ext cx="9878174" cy="1087749"/>
          </a:xfrm>
        </p:spPr>
        <p:txBody>
          <a:bodyPr/>
          <a:lstStyle/>
          <a:p>
            <a:pPr algn="l">
              <a:spcAft>
                <a:spcPts val="600"/>
              </a:spcAft>
            </a:pPr>
            <a:r>
              <a:rPr lang="en-US" sz="2800" b="1" dirty="0">
                <a:solidFill>
                  <a:schemeClr val="bg1">
                    <a:lumMod val="50000"/>
                  </a:schemeClr>
                </a:solidFill>
                <a:cs typeface="Arial"/>
              </a:rPr>
              <a:t>ISO 20022 Groups</a:t>
            </a:r>
            <a:br>
              <a:rPr lang="en-US" sz="2800" b="1" dirty="0">
                <a:solidFill>
                  <a:schemeClr val="bg1">
                    <a:lumMod val="50000"/>
                  </a:schemeClr>
                </a:solidFill>
                <a:cs typeface="Arial"/>
              </a:rPr>
            </a:br>
            <a:r>
              <a:rPr lang="en-US" sz="2400" b="1" dirty="0">
                <a:solidFill>
                  <a:schemeClr val="bg1">
                    <a:lumMod val="50000"/>
                  </a:schemeClr>
                </a:solidFill>
                <a:cs typeface="Arial"/>
              </a:rPr>
              <a:t>Standards Evaluation Groups, Technical Support Group, </a:t>
            </a:r>
            <a:br>
              <a:rPr lang="en-US" sz="2400" b="1" dirty="0">
                <a:solidFill>
                  <a:schemeClr val="bg1">
                    <a:lumMod val="50000"/>
                  </a:schemeClr>
                </a:solidFill>
                <a:cs typeface="Arial"/>
              </a:rPr>
            </a:br>
            <a:r>
              <a:rPr lang="en-US" sz="2400" b="1" dirty="0">
                <a:solidFill>
                  <a:schemeClr val="bg1">
                    <a:lumMod val="50000"/>
                  </a:schemeClr>
                </a:solidFill>
                <a:cs typeface="Arial"/>
              </a:rPr>
              <a:t>Cross SEG </a:t>
            </a:r>
            <a:r>
              <a:rPr lang="en-US" sz="2400" b="1" dirty="0" err="1">
                <a:solidFill>
                  <a:schemeClr val="bg1">
                    <a:lumMod val="50000"/>
                  </a:schemeClr>
                </a:solidFill>
                <a:cs typeface="Arial"/>
              </a:rPr>
              <a:t>Harmonisation</a:t>
            </a:r>
            <a:r>
              <a:rPr lang="en-US" sz="2400" b="1" dirty="0">
                <a:solidFill>
                  <a:schemeClr val="bg1">
                    <a:lumMod val="50000"/>
                  </a:schemeClr>
                </a:solidFill>
                <a:cs typeface="Arial"/>
              </a:rPr>
              <a:t> Leadership</a:t>
            </a:r>
            <a:endParaRPr lang="en-US" sz="2400" b="1" dirty="0">
              <a:solidFill>
                <a:schemeClr val="bg1">
                  <a:lumMod val="50000"/>
                </a:schemeClr>
              </a:solidFill>
            </a:endParaRPr>
          </a:p>
        </p:txBody>
      </p:sp>
      <p:pic>
        <p:nvPicPr>
          <p:cNvPr id="3" name="Picture 42">
            <a:extLst>
              <a:ext uri="{FF2B5EF4-FFF2-40B4-BE49-F238E27FC236}">
                <a16:creationId xmlns:a16="http://schemas.microsoft.com/office/drawing/2014/main" id="{DD7510E8-C6C7-E276-E5B0-630D7D733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918" y="346629"/>
            <a:ext cx="8620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CF8C51D7-4A2B-F8AB-C6AD-D21A2A197B9C}"/>
              </a:ext>
            </a:extLst>
          </p:cNvPr>
          <p:cNvSpPr>
            <a:spLocks noGrp="1"/>
          </p:cNvSpPr>
          <p:nvPr>
            <p:ph type="ftr" sz="quarter" idx="11"/>
          </p:nvPr>
        </p:nvSpPr>
        <p:spPr/>
        <p:txBody>
          <a:bodyPr/>
          <a:lstStyle/>
          <a:p>
            <a:pPr>
              <a:defRPr/>
            </a:pPr>
            <a:r>
              <a:rPr lang="en-US"/>
              <a:t>ISO 20022 Welcome Packet_2024</a:t>
            </a:r>
          </a:p>
        </p:txBody>
      </p:sp>
    </p:spTree>
    <p:extLst>
      <p:ext uri="{BB962C8B-B14F-4D97-AF65-F5344CB8AC3E}">
        <p14:creationId xmlns:p14="http://schemas.microsoft.com/office/powerpoint/2010/main" val="2243532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C7990BA-C465-4DE3-B425-E910F9FB4B44}"/>
              </a:ext>
            </a:extLst>
          </p:cNvPr>
          <p:cNvSpPr txBox="1">
            <a:spLocks noGrp="1"/>
          </p:cNvSpPr>
          <p:nvPr>
            <p:ph idx="1"/>
          </p:nvPr>
        </p:nvSpPr>
        <p:spPr>
          <a:xfrm>
            <a:off x="978877" y="1459226"/>
            <a:ext cx="9878175" cy="5067304"/>
          </a:xfrm>
          <a:prstGeom prst="rect">
            <a:avLst/>
          </a:prstGeom>
          <a:noFill/>
          <a:ln w="19050">
            <a:solidFill>
              <a:srgbClr val="009BBB"/>
            </a:solidFill>
          </a:ln>
        </p:spPr>
        <p:txBody>
          <a:bodyPr lIns="91440" tIns="45720" rIns="91440" bIns="45720" anchor="t"/>
          <a:lst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a:lstStyle>
          <a:p>
            <a:pPr>
              <a:spcBef>
                <a:spcPts val="1200"/>
              </a:spcBef>
              <a:spcAft>
                <a:spcPts val="600"/>
              </a:spcAft>
            </a:pPr>
            <a:r>
              <a:rPr lang="en-US" dirty="0">
                <a:solidFill>
                  <a:schemeClr val="tx1">
                    <a:lumMod val="50000"/>
                    <a:lumOff val="50000"/>
                  </a:schemeClr>
                </a:solidFill>
              </a:rPr>
              <a:t>Technical Support Group (TSG)</a:t>
            </a:r>
          </a:p>
          <a:p>
            <a:pPr marL="342900" indent="-342900">
              <a:spcBef>
                <a:spcPts val="0"/>
              </a:spcBef>
              <a:spcAft>
                <a:spcPts val="0"/>
              </a:spcAft>
              <a:buFont typeface="Arial" panose="020B0604020202020204" pitchFamily="34" charset="0"/>
              <a:buChar char="•"/>
            </a:pPr>
            <a:r>
              <a:rPr lang="en-US" sz="1400" b="0" dirty="0">
                <a:solidFill>
                  <a:schemeClr val="tx1">
                    <a:lumMod val="50000"/>
                    <a:lumOff val="50000"/>
                  </a:schemeClr>
                </a:solidFill>
              </a:rPr>
              <a:t>Provides technical support to the other registration bodies and the Submitting Organizations or communities of users, upon their request. </a:t>
            </a:r>
          </a:p>
          <a:p>
            <a:pPr marL="342900" indent="-342900">
              <a:spcBef>
                <a:spcPts val="0"/>
              </a:spcBef>
              <a:spcAft>
                <a:spcPts val="0"/>
              </a:spcAft>
              <a:buFont typeface="Arial" panose="020B0604020202020204" pitchFamily="34" charset="0"/>
              <a:buChar char="•"/>
            </a:pPr>
            <a:r>
              <a:rPr lang="en-US" sz="1400" b="0" dirty="0">
                <a:solidFill>
                  <a:schemeClr val="tx1">
                    <a:lumMod val="50000"/>
                    <a:lumOff val="50000"/>
                  </a:schemeClr>
                </a:solidFill>
              </a:rPr>
              <a:t>Advises the Submitting Organizations, the RMG, the RA, the CSH and the SEGs on the most appropriate and consistent interpretation of the ISO 20022 standard and on matters related to the technical efficiency and integrity of the registration process. </a:t>
            </a:r>
          </a:p>
          <a:p>
            <a:pPr marL="342900" indent="-342900">
              <a:spcBef>
                <a:spcPts val="0"/>
              </a:spcBef>
              <a:spcAft>
                <a:spcPts val="0"/>
              </a:spcAft>
              <a:buFont typeface="Arial" panose="020B0604020202020204" pitchFamily="34" charset="0"/>
              <a:buChar char="•"/>
            </a:pPr>
            <a:r>
              <a:rPr lang="en-US" sz="1400" b="0" dirty="0">
                <a:solidFill>
                  <a:schemeClr val="tx1">
                    <a:lumMod val="50000"/>
                    <a:lumOff val="50000"/>
                  </a:schemeClr>
                </a:solidFill>
              </a:rPr>
              <a:t>Prepares the meeting agendas and runs all SEG/TSG/CSH meetings and is responsible for the </a:t>
            </a:r>
            <a:r>
              <a:rPr lang="en-US" sz="1400" b="0" dirty="0" err="1">
                <a:solidFill>
                  <a:schemeClr val="tx1">
                    <a:lumMod val="50000"/>
                    <a:lumOff val="50000"/>
                  </a:schemeClr>
                </a:solidFill>
              </a:rPr>
              <a:t>organisation</a:t>
            </a:r>
            <a:r>
              <a:rPr lang="en-US" sz="1400" b="0" dirty="0">
                <a:solidFill>
                  <a:schemeClr val="tx1">
                    <a:lumMod val="50000"/>
                    <a:lumOff val="50000"/>
                  </a:schemeClr>
                </a:solidFill>
              </a:rPr>
              <a:t> of the SEG/TSG/CSH. For the SEG, the Convenor is also responsible for the initiation of required Evaluation Teams (for the review of new submissions), the timely planning of evaluations and the communication of evaluation results. </a:t>
            </a:r>
          </a:p>
          <a:p>
            <a:pPr marL="342900" indent="-342900">
              <a:spcBef>
                <a:spcPts val="0"/>
              </a:spcBef>
              <a:spcAft>
                <a:spcPts val="0"/>
              </a:spcAft>
              <a:buFont typeface="Arial" panose="020B0604020202020204" pitchFamily="34" charset="0"/>
              <a:buChar char="•"/>
            </a:pPr>
            <a:r>
              <a:rPr lang="en-US" sz="1400" b="0" dirty="0">
                <a:solidFill>
                  <a:schemeClr val="tx1">
                    <a:lumMod val="50000"/>
                    <a:lumOff val="50000"/>
                  </a:schemeClr>
                </a:solidFill>
              </a:rPr>
              <a:t>The Convenor and Vice Convenor are "ex-officio" members of the RMG and are responsible for all communication to the RMG, the RA, the TSG, the CSH and the other SEGs. In particular, the Convenor is expected to attend RMG meetings and deliver a SEG activity report to the RMG. The Convenors are members of the CSH. </a:t>
            </a:r>
          </a:p>
          <a:p>
            <a:pPr>
              <a:lnSpc>
                <a:spcPct val="100000"/>
              </a:lnSpc>
              <a:spcBef>
                <a:spcPts val="600"/>
              </a:spcBef>
            </a:pPr>
            <a:r>
              <a:rPr lang="en-US" kern="1400" dirty="0">
                <a:solidFill>
                  <a:schemeClr val="tx1">
                    <a:lumMod val="50000"/>
                    <a:lumOff val="50000"/>
                  </a:schemeClr>
                </a:solidFill>
                <a:latin typeface="Arial" panose="020B0604020202020204" pitchFamily="34" charset="0"/>
                <a:cs typeface="Times New Roman" panose="02020603050405020304" pitchFamily="18" charset="0"/>
              </a:rPr>
              <a:t>Cross SEG </a:t>
            </a:r>
            <a:r>
              <a:rPr lang="en-US" kern="1400" dirty="0" err="1">
                <a:solidFill>
                  <a:schemeClr val="tx1">
                    <a:lumMod val="50000"/>
                    <a:lumOff val="50000"/>
                  </a:schemeClr>
                </a:solidFill>
                <a:latin typeface="Arial" panose="020B0604020202020204" pitchFamily="34" charset="0"/>
                <a:cs typeface="Times New Roman" panose="02020603050405020304" pitchFamily="18" charset="0"/>
              </a:rPr>
              <a:t>Harmonisation</a:t>
            </a:r>
            <a:r>
              <a:rPr lang="en-US" kern="1400" dirty="0">
                <a:solidFill>
                  <a:schemeClr val="tx1">
                    <a:lumMod val="50000"/>
                    <a:lumOff val="50000"/>
                  </a:schemeClr>
                </a:solidFill>
                <a:latin typeface="Arial" panose="020B0604020202020204" pitchFamily="34" charset="0"/>
                <a:cs typeface="Times New Roman" panose="02020603050405020304" pitchFamily="18" charset="0"/>
              </a:rPr>
              <a:t> Group (CSH)</a:t>
            </a:r>
          </a:p>
          <a:p>
            <a:pPr marL="285750" indent="-285750">
              <a:lnSpc>
                <a:spcPct val="100000"/>
              </a:lnSpc>
              <a:spcBef>
                <a:spcPts val="600"/>
              </a:spcBef>
              <a:buFont typeface="Arial" panose="020B0604020202020204" pitchFamily="34" charset="0"/>
              <a:buChar char="•"/>
            </a:pPr>
            <a:r>
              <a:rPr lang="en-US" sz="1400" b="0" dirty="0">
                <a:solidFill>
                  <a:schemeClr val="tx1">
                    <a:lumMod val="50000"/>
                    <a:lumOff val="50000"/>
                  </a:schemeClr>
                </a:solidFill>
              </a:rPr>
              <a:t>Takes business decisions regarding the consistency and </a:t>
            </a:r>
            <a:r>
              <a:rPr lang="en-US" sz="1400" b="0" dirty="0" err="1">
                <a:solidFill>
                  <a:schemeClr val="tx1">
                    <a:lumMod val="50000"/>
                    <a:lumOff val="50000"/>
                  </a:schemeClr>
                </a:solidFill>
              </a:rPr>
              <a:t>harmonisation</a:t>
            </a:r>
            <a:r>
              <a:rPr lang="en-US" sz="1400" b="0" dirty="0">
                <a:solidFill>
                  <a:schemeClr val="tx1">
                    <a:lumMod val="50000"/>
                    <a:lumOff val="50000"/>
                  </a:schemeClr>
                </a:solidFill>
              </a:rPr>
              <a:t> of business processes, business and message components/elements (for example, Business Level concepts and the traces to the Logical/Message Level Concepts), and potentially data content in terms of codes across financial business areas, contributing to a concise and well-defined glossary of business terms, business data semantic definitions, and structuring of data exchanges. </a:t>
            </a:r>
          </a:p>
          <a:p>
            <a:pPr marL="285750" indent="-285750">
              <a:lnSpc>
                <a:spcPct val="100000"/>
              </a:lnSpc>
              <a:spcBef>
                <a:spcPts val="600"/>
              </a:spcBef>
              <a:buFont typeface="Arial" panose="020B0604020202020204" pitchFamily="34" charset="0"/>
              <a:buChar char="•"/>
            </a:pPr>
            <a:r>
              <a:rPr lang="en-US" sz="1400" b="0" dirty="0">
                <a:solidFill>
                  <a:schemeClr val="tx1">
                    <a:lumMod val="50000"/>
                    <a:lumOff val="50000"/>
                  </a:schemeClr>
                </a:solidFill>
              </a:rPr>
              <a:t>Reviews new Business Justifications received by the RA and identifying which SEG(s) will need to be involved in the evaluation of  the proposed new set of messages. Or API resource</a:t>
            </a:r>
          </a:p>
          <a:p>
            <a:pPr marL="285750" indent="-285750">
              <a:lnSpc>
                <a:spcPct val="100000"/>
              </a:lnSpc>
              <a:spcBef>
                <a:spcPts val="600"/>
              </a:spcBef>
              <a:buFont typeface="Arial" panose="020B0604020202020204" pitchFamily="34" charset="0"/>
              <a:buChar char="•"/>
            </a:pPr>
            <a:r>
              <a:rPr lang="en-US" sz="1400" b="0" dirty="0">
                <a:solidFill>
                  <a:schemeClr val="tx1">
                    <a:lumMod val="50000"/>
                    <a:lumOff val="50000"/>
                  </a:schemeClr>
                </a:solidFill>
              </a:rPr>
              <a:t>Assists the TSG in reviewing any change requested to the Business Application Header (BAH), gauging the impact of introducing new versions of the BAH and the best timing thereof, considering the situation of each SEG.</a:t>
            </a:r>
          </a:p>
          <a:p>
            <a:pPr>
              <a:lnSpc>
                <a:spcPct val="100000"/>
              </a:lnSpc>
              <a:spcBef>
                <a:spcPts val="600"/>
              </a:spcBef>
            </a:pPr>
            <a:endParaRPr lang="en-GB" kern="1400" dirty="0">
              <a:solidFill>
                <a:schemeClr val="tx1">
                  <a:lumMod val="50000"/>
                  <a:lumOff val="50000"/>
                </a:schemeClr>
              </a:solidFill>
              <a:latin typeface="Arial" panose="020B060402020202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3503E76E-FCB7-4153-819A-7AC551B61217}"/>
              </a:ext>
            </a:extLst>
          </p:cNvPr>
          <p:cNvSpPr>
            <a:spLocks noGrp="1"/>
          </p:cNvSpPr>
          <p:nvPr>
            <p:ph type="title"/>
          </p:nvPr>
        </p:nvSpPr>
        <p:spPr>
          <a:xfrm>
            <a:off x="978878" y="254000"/>
            <a:ext cx="9878174" cy="1087749"/>
          </a:xfrm>
        </p:spPr>
        <p:txBody>
          <a:bodyPr/>
          <a:lstStyle/>
          <a:p>
            <a:pPr algn="l">
              <a:spcAft>
                <a:spcPts val="600"/>
              </a:spcAft>
            </a:pPr>
            <a:r>
              <a:rPr lang="en-US" sz="2800" b="1" dirty="0">
                <a:solidFill>
                  <a:schemeClr val="bg1">
                    <a:lumMod val="50000"/>
                  </a:schemeClr>
                </a:solidFill>
                <a:cs typeface="Arial"/>
              </a:rPr>
              <a:t>ISO 20022 Groups</a:t>
            </a:r>
            <a:br>
              <a:rPr lang="en-US" sz="2800" b="1" dirty="0">
                <a:solidFill>
                  <a:schemeClr val="bg1">
                    <a:lumMod val="50000"/>
                  </a:schemeClr>
                </a:solidFill>
                <a:cs typeface="Arial"/>
              </a:rPr>
            </a:br>
            <a:r>
              <a:rPr lang="en-US" sz="2400" b="1" dirty="0">
                <a:solidFill>
                  <a:schemeClr val="bg1">
                    <a:lumMod val="50000"/>
                  </a:schemeClr>
                </a:solidFill>
                <a:cs typeface="Arial"/>
              </a:rPr>
              <a:t>Mission and scope of the TSG and the CSH</a:t>
            </a:r>
            <a:endParaRPr lang="en-US" sz="2400" b="1" dirty="0">
              <a:solidFill>
                <a:schemeClr val="bg1">
                  <a:lumMod val="50000"/>
                </a:schemeClr>
              </a:solidFill>
            </a:endParaRPr>
          </a:p>
        </p:txBody>
      </p:sp>
      <p:pic>
        <p:nvPicPr>
          <p:cNvPr id="3" name="Picture 42">
            <a:extLst>
              <a:ext uri="{FF2B5EF4-FFF2-40B4-BE49-F238E27FC236}">
                <a16:creationId xmlns:a16="http://schemas.microsoft.com/office/drawing/2014/main" id="{DD7510E8-C6C7-E276-E5B0-630D7D733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918" y="346629"/>
            <a:ext cx="8620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E9389CD2-43C6-05E1-CB58-93A8FFEB1DE5}"/>
              </a:ext>
            </a:extLst>
          </p:cNvPr>
          <p:cNvSpPr>
            <a:spLocks noGrp="1"/>
          </p:cNvSpPr>
          <p:nvPr>
            <p:ph type="ftr" sz="quarter" idx="11"/>
          </p:nvPr>
        </p:nvSpPr>
        <p:spPr/>
        <p:txBody>
          <a:bodyPr/>
          <a:lstStyle/>
          <a:p>
            <a:pPr>
              <a:defRPr/>
            </a:pPr>
            <a:r>
              <a:rPr lang="en-US"/>
              <a:t>ISO 20022 Welcome Packet_2024</a:t>
            </a:r>
          </a:p>
        </p:txBody>
      </p:sp>
    </p:spTree>
    <p:extLst>
      <p:ext uri="{BB962C8B-B14F-4D97-AF65-F5344CB8AC3E}">
        <p14:creationId xmlns:p14="http://schemas.microsoft.com/office/powerpoint/2010/main" val="1854782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C7990BA-C465-4DE3-B425-E910F9FB4B44}"/>
              </a:ext>
            </a:extLst>
          </p:cNvPr>
          <p:cNvSpPr txBox="1">
            <a:spLocks noGrp="1"/>
          </p:cNvSpPr>
          <p:nvPr>
            <p:ph idx="1"/>
          </p:nvPr>
        </p:nvSpPr>
        <p:spPr>
          <a:xfrm>
            <a:off x="978877" y="1459226"/>
            <a:ext cx="9878175" cy="4897126"/>
          </a:xfrm>
          <a:prstGeom prst="rect">
            <a:avLst/>
          </a:prstGeom>
          <a:noFill/>
          <a:ln w="19050">
            <a:solidFill>
              <a:srgbClr val="009BBB"/>
            </a:solidFill>
          </a:ln>
        </p:spPr>
        <p:txBody>
          <a:bodyPr lIns="91440" tIns="45720" rIns="91440" bIns="45720" anchor="t"/>
          <a:lst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a:lstStyle>
          <a:p>
            <a:pPr>
              <a:spcBef>
                <a:spcPts val="1200"/>
              </a:spcBef>
              <a:spcAft>
                <a:spcPts val="600"/>
              </a:spcAft>
            </a:pPr>
            <a:r>
              <a:rPr lang="en-US" sz="2000" dirty="0">
                <a:solidFill>
                  <a:schemeClr val="tx1">
                    <a:lumMod val="50000"/>
                    <a:lumOff val="50000"/>
                  </a:schemeClr>
                </a:solidFill>
              </a:rPr>
              <a:t>SEG Member</a:t>
            </a:r>
          </a:p>
          <a:p>
            <a:pPr marL="285750" indent="-285750">
              <a:spcBef>
                <a:spcPts val="0"/>
              </a:spcBef>
              <a:spcAft>
                <a:spcPts val="600"/>
              </a:spcAft>
              <a:buFont typeface="Arial" panose="020B0604020202020204" pitchFamily="34" charset="0"/>
              <a:buChar char="•"/>
            </a:pPr>
            <a:r>
              <a:rPr lang="en-US" sz="1600" b="0" dirty="0">
                <a:solidFill>
                  <a:schemeClr val="tx1">
                    <a:lumMod val="50000"/>
                    <a:lumOff val="50000"/>
                  </a:schemeClr>
                </a:solidFill>
              </a:rPr>
              <a:t>Representative of the (future) end-users of ISO 20022 messages and API resources  </a:t>
            </a:r>
          </a:p>
          <a:p>
            <a:pPr marL="285750" indent="-285750">
              <a:spcBef>
                <a:spcPts val="0"/>
              </a:spcBef>
              <a:spcAft>
                <a:spcPts val="600"/>
              </a:spcAft>
              <a:buFont typeface="Arial" panose="020B0604020202020204" pitchFamily="34" charset="0"/>
              <a:buChar char="•"/>
            </a:pPr>
            <a:r>
              <a:rPr lang="en-US" sz="1600" b="0" dirty="0">
                <a:solidFill>
                  <a:schemeClr val="tx1">
                    <a:lumMod val="50000"/>
                    <a:lumOff val="50000"/>
                  </a:schemeClr>
                </a:solidFill>
              </a:rPr>
              <a:t>Verifies that the proposed models, messages and API resources are within the scope approved by the RMG, they evaluate the benefits of the proposed sets of messages as well as the business, and possibly the impact on existing applications and processes. </a:t>
            </a:r>
          </a:p>
          <a:p>
            <a:pPr marL="285750" indent="-285750">
              <a:spcBef>
                <a:spcPts val="0"/>
              </a:spcBef>
              <a:spcAft>
                <a:spcPts val="600"/>
              </a:spcAft>
              <a:buFont typeface="Arial" panose="020B0604020202020204" pitchFamily="34" charset="0"/>
              <a:buChar char="•"/>
            </a:pPr>
            <a:r>
              <a:rPr lang="en-US" sz="1600" b="0" dirty="0">
                <a:solidFill>
                  <a:schemeClr val="tx1">
                    <a:lumMod val="50000"/>
                    <a:lumOff val="50000"/>
                  </a:schemeClr>
                </a:solidFill>
              </a:rPr>
              <a:t>Ensures that the candidate ISO 20022 models, messages and API resources proposed for worldwide adoption address the actual needs of the targeted community of users.</a:t>
            </a:r>
          </a:p>
          <a:p>
            <a:pPr marL="285750" indent="-285750">
              <a:spcBef>
                <a:spcPts val="0"/>
              </a:spcBef>
              <a:spcAft>
                <a:spcPts val="600"/>
              </a:spcAft>
              <a:buFont typeface="Arial" panose="020B0604020202020204" pitchFamily="34" charset="0"/>
              <a:buChar char="•"/>
            </a:pPr>
            <a:r>
              <a:rPr lang="en-US" sz="1600" b="0" dirty="0">
                <a:solidFill>
                  <a:schemeClr val="tx1">
                    <a:lumMod val="50000"/>
                    <a:lumOff val="50000"/>
                  </a:schemeClr>
                </a:solidFill>
              </a:rPr>
              <a:t>Approves the candidate ISO 20022 message definitions and API resources for registration and publication</a:t>
            </a:r>
          </a:p>
          <a:p>
            <a:pPr>
              <a:lnSpc>
                <a:spcPct val="100000"/>
              </a:lnSpc>
              <a:spcBef>
                <a:spcPts val="1200"/>
              </a:spcBef>
              <a:spcAft>
                <a:spcPts val="600"/>
              </a:spcAft>
            </a:pPr>
            <a:r>
              <a:rPr lang="en-US" sz="2000" dirty="0">
                <a:solidFill>
                  <a:schemeClr val="tx1">
                    <a:lumMod val="50000"/>
                    <a:lumOff val="50000"/>
                  </a:schemeClr>
                </a:solidFill>
              </a:rPr>
              <a:t>ET/Sub-SEG Member</a:t>
            </a:r>
          </a:p>
          <a:p>
            <a:pPr marL="285750" indent="-285750">
              <a:lnSpc>
                <a:spcPct val="100000"/>
              </a:lnSpc>
              <a:spcBef>
                <a:spcPts val="0"/>
              </a:spcBef>
              <a:spcAft>
                <a:spcPts val="600"/>
              </a:spcAft>
              <a:buFont typeface="Arial" panose="020B0604020202020204" pitchFamily="34" charset="0"/>
              <a:buChar char="•"/>
            </a:pPr>
            <a:r>
              <a:rPr lang="en-US" sz="1600" b="0" dirty="0">
                <a:solidFill>
                  <a:schemeClr val="tx1">
                    <a:lumMod val="50000"/>
                    <a:lumOff val="50000"/>
                  </a:schemeClr>
                </a:solidFill>
              </a:rPr>
              <a:t>Member with an expertise in the business area for which the ET or the Sub-SEG has been put in place by the SEG</a:t>
            </a:r>
          </a:p>
          <a:p>
            <a:pPr marL="285750" indent="-285750">
              <a:lnSpc>
                <a:spcPct val="100000"/>
              </a:lnSpc>
              <a:spcBef>
                <a:spcPts val="0"/>
              </a:spcBef>
              <a:spcAft>
                <a:spcPts val="600"/>
              </a:spcAft>
              <a:buFont typeface="Arial" panose="020B0604020202020204" pitchFamily="34" charset="0"/>
              <a:buChar char="•"/>
            </a:pPr>
            <a:r>
              <a:rPr lang="en-US" sz="1600" b="0" dirty="0">
                <a:solidFill>
                  <a:schemeClr val="tx1">
                    <a:lumMod val="50000"/>
                    <a:lumOff val="50000"/>
                  </a:schemeClr>
                </a:solidFill>
              </a:rPr>
              <a:t>Evaluates the submitted candidate ISO 20022 messages or requests to change existing ISO 20022 messages. </a:t>
            </a:r>
          </a:p>
          <a:p>
            <a:pPr>
              <a:lnSpc>
                <a:spcPct val="100000"/>
              </a:lnSpc>
              <a:spcBef>
                <a:spcPts val="600"/>
              </a:spcBef>
            </a:pPr>
            <a:endParaRPr lang="en-GB" kern="1400" dirty="0">
              <a:solidFill>
                <a:schemeClr val="tx1">
                  <a:lumMod val="50000"/>
                  <a:lumOff val="50000"/>
                </a:schemeClr>
              </a:solidFill>
              <a:latin typeface="Arial" panose="020B060402020202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3503E76E-FCB7-4153-819A-7AC551B61217}"/>
              </a:ext>
            </a:extLst>
          </p:cNvPr>
          <p:cNvSpPr>
            <a:spLocks noGrp="1"/>
          </p:cNvSpPr>
          <p:nvPr>
            <p:ph type="title"/>
          </p:nvPr>
        </p:nvSpPr>
        <p:spPr>
          <a:xfrm>
            <a:off x="978878" y="254000"/>
            <a:ext cx="9878174" cy="1087749"/>
          </a:xfrm>
        </p:spPr>
        <p:txBody>
          <a:bodyPr/>
          <a:lstStyle/>
          <a:p>
            <a:pPr algn="l">
              <a:spcAft>
                <a:spcPts val="600"/>
              </a:spcAft>
            </a:pPr>
            <a:r>
              <a:rPr lang="en-US" sz="2800" b="1" dirty="0">
                <a:solidFill>
                  <a:schemeClr val="bg1">
                    <a:lumMod val="50000"/>
                  </a:schemeClr>
                </a:solidFill>
              </a:rPr>
              <a:t>ISO 20022 Groups</a:t>
            </a:r>
            <a:br>
              <a:rPr lang="en-US" sz="2400" b="1" dirty="0">
                <a:solidFill>
                  <a:schemeClr val="bg1">
                    <a:lumMod val="50000"/>
                  </a:schemeClr>
                </a:solidFill>
              </a:rPr>
            </a:br>
            <a:r>
              <a:rPr lang="en-US" sz="2400" b="1" dirty="0">
                <a:solidFill>
                  <a:schemeClr val="bg1">
                    <a:lumMod val="50000"/>
                  </a:schemeClr>
                </a:solidFill>
              </a:rPr>
              <a:t>Roles and Responsibilities of a group member in the process</a:t>
            </a:r>
          </a:p>
        </p:txBody>
      </p:sp>
      <p:pic>
        <p:nvPicPr>
          <p:cNvPr id="3" name="Picture 42">
            <a:extLst>
              <a:ext uri="{FF2B5EF4-FFF2-40B4-BE49-F238E27FC236}">
                <a16:creationId xmlns:a16="http://schemas.microsoft.com/office/drawing/2014/main" id="{DD7510E8-C6C7-E276-E5B0-630D7D733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918" y="346629"/>
            <a:ext cx="8620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5403143A-6D8A-40A8-9202-BADE5AF815F5}"/>
              </a:ext>
            </a:extLst>
          </p:cNvPr>
          <p:cNvSpPr>
            <a:spLocks noGrp="1"/>
          </p:cNvSpPr>
          <p:nvPr>
            <p:ph type="ftr" sz="quarter" idx="11"/>
          </p:nvPr>
        </p:nvSpPr>
        <p:spPr/>
        <p:txBody>
          <a:bodyPr/>
          <a:lstStyle/>
          <a:p>
            <a:pPr>
              <a:defRPr/>
            </a:pPr>
            <a:r>
              <a:rPr lang="en-US"/>
              <a:t>ISO 20022 Welcome Packet_2024</a:t>
            </a:r>
          </a:p>
        </p:txBody>
      </p:sp>
    </p:spTree>
    <p:extLst>
      <p:ext uri="{BB962C8B-B14F-4D97-AF65-F5344CB8AC3E}">
        <p14:creationId xmlns:p14="http://schemas.microsoft.com/office/powerpoint/2010/main" val="763165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C7990BA-C465-4DE3-B425-E910F9FB4B44}"/>
              </a:ext>
            </a:extLst>
          </p:cNvPr>
          <p:cNvSpPr txBox="1">
            <a:spLocks noGrp="1"/>
          </p:cNvSpPr>
          <p:nvPr>
            <p:ph idx="1"/>
          </p:nvPr>
        </p:nvSpPr>
        <p:spPr>
          <a:xfrm>
            <a:off x="978877" y="1470656"/>
            <a:ext cx="9878175" cy="4897126"/>
          </a:xfrm>
          <a:prstGeom prst="rect">
            <a:avLst/>
          </a:prstGeom>
          <a:noFill/>
          <a:ln w="19050">
            <a:solidFill>
              <a:srgbClr val="009BBB"/>
            </a:solidFill>
          </a:ln>
        </p:spPr>
        <p:txBody>
          <a:bodyPr lIns="91440" tIns="45720" rIns="91440" bIns="45720" anchor="t"/>
          <a:lst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a:lstStyle>
          <a:p>
            <a:pPr>
              <a:spcBef>
                <a:spcPts val="0"/>
              </a:spcBef>
              <a:spcAft>
                <a:spcPts val="600"/>
              </a:spcAft>
            </a:pPr>
            <a:r>
              <a:rPr lang="en-US" sz="2000" dirty="0">
                <a:solidFill>
                  <a:schemeClr val="tx1">
                    <a:lumMod val="50000"/>
                    <a:lumOff val="50000"/>
                  </a:schemeClr>
                </a:solidFill>
              </a:rPr>
              <a:t>ISO 20022 Website</a:t>
            </a:r>
          </a:p>
          <a:p>
            <a:pPr marL="285750" indent="-285750">
              <a:spcBef>
                <a:spcPts val="0"/>
              </a:spcBef>
              <a:spcAft>
                <a:spcPts val="600"/>
              </a:spcAft>
              <a:buFont typeface="Arial" panose="020B0604020202020204" pitchFamily="34" charset="0"/>
              <a:buChar char="•"/>
            </a:pPr>
            <a:r>
              <a:rPr lang="en-US" b="0" dirty="0">
                <a:solidFill>
                  <a:schemeClr val="tx1">
                    <a:lumMod val="50000"/>
                    <a:lumOff val="50000"/>
                  </a:schemeClr>
                </a:solidFill>
              </a:rPr>
              <a:t>The iso20022.org website provides all information related to ISO 20022, the ISO 20022 repository and especially the catalogue of:</a:t>
            </a:r>
          </a:p>
          <a:p>
            <a:pPr marL="812485" lvl="1" indent="-285750">
              <a:spcBef>
                <a:spcPts val="0"/>
              </a:spcBef>
              <a:spcAft>
                <a:spcPts val="600"/>
              </a:spcAft>
              <a:buFont typeface="Arial" panose="020B0604020202020204" pitchFamily="34" charset="0"/>
              <a:buChar char="•"/>
            </a:pPr>
            <a:r>
              <a:rPr lang="en-US" b="0" dirty="0">
                <a:solidFill>
                  <a:schemeClr val="tx1">
                    <a:lumMod val="50000"/>
                    <a:lumOff val="50000"/>
                  </a:schemeClr>
                </a:solidFill>
              </a:rPr>
              <a:t>all business submissions (Message and API Resources development requests)</a:t>
            </a:r>
          </a:p>
          <a:p>
            <a:pPr marL="812485" lvl="1" indent="-285750">
              <a:spcBef>
                <a:spcPts val="0"/>
              </a:spcBef>
              <a:spcAft>
                <a:spcPts val="600"/>
              </a:spcAft>
              <a:buFont typeface="Arial" panose="020B0604020202020204" pitchFamily="34" charset="0"/>
              <a:buChar char="•"/>
            </a:pPr>
            <a:r>
              <a:rPr lang="en-US" b="0" dirty="0">
                <a:solidFill>
                  <a:schemeClr val="tx1">
                    <a:lumMod val="50000"/>
                    <a:lumOff val="50000"/>
                  </a:schemeClr>
                </a:solidFill>
              </a:rPr>
              <a:t>all Change Requests</a:t>
            </a:r>
          </a:p>
          <a:p>
            <a:pPr marL="812485" lvl="1" indent="-285750">
              <a:spcBef>
                <a:spcPts val="0"/>
              </a:spcBef>
              <a:spcAft>
                <a:spcPts val="600"/>
              </a:spcAft>
              <a:buFont typeface="Arial" panose="020B0604020202020204" pitchFamily="34" charset="0"/>
              <a:buChar char="•"/>
            </a:pPr>
            <a:r>
              <a:rPr lang="en-US" b="0" dirty="0">
                <a:solidFill>
                  <a:schemeClr val="tx1">
                    <a:lumMod val="50000"/>
                    <a:lumOff val="50000"/>
                  </a:schemeClr>
                </a:solidFill>
              </a:rPr>
              <a:t>all approved message definitions</a:t>
            </a:r>
          </a:p>
          <a:p>
            <a:pPr>
              <a:spcBef>
                <a:spcPts val="1200"/>
              </a:spcBef>
              <a:spcAft>
                <a:spcPts val="600"/>
              </a:spcAft>
            </a:pPr>
            <a:r>
              <a:rPr lang="en-US" sz="2000" dirty="0">
                <a:solidFill>
                  <a:schemeClr val="tx1">
                    <a:lumMod val="50000"/>
                    <a:lumOff val="50000"/>
                  </a:schemeClr>
                </a:solidFill>
              </a:rPr>
              <a:t>Dedicated ISO 20022 Workspace for the group </a:t>
            </a:r>
          </a:p>
          <a:p>
            <a:pPr marL="285750" indent="-285750">
              <a:spcBef>
                <a:spcPts val="0"/>
              </a:spcBef>
              <a:spcAft>
                <a:spcPts val="600"/>
              </a:spcAft>
              <a:buFont typeface="Arial" panose="020B0604020202020204" pitchFamily="34" charset="0"/>
              <a:buChar char="•"/>
            </a:pPr>
            <a:r>
              <a:rPr lang="en-US" b="0" dirty="0">
                <a:solidFill>
                  <a:schemeClr val="tx1">
                    <a:lumMod val="50000"/>
                    <a:lumOff val="50000"/>
                  </a:schemeClr>
                </a:solidFill>
              </a:rPr>
              <a:t>The RA invites new members to register for the ISO 20022 Workspace</a:t>
            </a:r>
          </a:p>
          <a:p>
            <a:pPr marL="285750" indent="-285750">
              <a:spcBef>
                <a:spcPts val="0"/>
              </a:spcBef>
              <a:spcAft>
                <a:spcPts val="600"/>
              </a:spcAft>
              <a:buFont typeface="Arial" panose="020B0604020202020204" pitchFamily="34" charset="0"/>
              <a:buChar char="•"/>
            </a:pPr>
            <a:r>
              <a:rPr lang="en-US" b="0" dirty="0">
                <a:solidFill>
                  <a:schemeClr val="tx1">
                    <a:lumMod val="50000"/>
                    <a:lumOff val="50000"/>
                  </a:schemeClr>
                </a:solidFill>
              </a:rPr>
              <a:t>The SEG Secretary or the RA post material to the relevant folder in the ISO 20022 Workspace</a:t>
            </a:r>
          </a:p>
          <a:p>
            <a:pPr marL="285750" indent="-285750">
              <a:spcBef>
                <a:spcPts val="0"/>
              </a:spcBef>
              <a:spcAft>
                <a:spcPts val="600"/>
              </a:spcAft>
              <a:buFont typeface="Arial" panose="020B0604020202020204" pitchFamily="34" charset="0"/>
              <a:buChar char="•"/>
            </a:pPr>
            <a:r>
              <a:rPr lang="en-US" b="0" dirty="0">
                <a:solidFill>
                  <a:schemeClr val="tx1">
                    <a:lumMod val="50000"/>
                    <a:lumOff val="50000"/>
                  </a:schemeClr>
                </a:solidFill>
              </a:rPr>
              <a:t>The SEG member list is also made available to the stakeholders through the ISO 20022 Workspace</a:t>
            </a:r>
          </a:p>
          <a:p>
            <a:pPr marL="285750" indent="-285750">
              <a:spcBef>
                <a:spcPts val="0"/>
              </a:spcBef>
              <a:spcAft>
                <a:spcPts val="600"/>
              </a:spcAft>
              <a:buFont typeface="Arial" panose="020B0604020202020204" pitchFamily="34" charset="0"/>
              <a:buChar char="•"/>
            </a:pPr>
            <a:r>
              <a:rPr lang="en-US" b="0" dirty="0">
                <a:solidFill>
                  <a:schemeClr val="tx1">
                    <a:lumMod val="50000"/>
                    <a:lumOff val="50000"/>
                  </a:schemeClr>
                </a:solidFill>
              </a:rPr>
              <a:t>Any distribution of documents, by whatever means, must also be available to the ISO 20022 Workspace stakeholders. </a:t>
            </a:r>
          </a:p>
          <a:p>
            <a:pPr>
              <a:lnSpc>
                <a:spcPct val="100000"/>
              </a:lnSpc>
              <a:spcBef>
                <a:spcPts val="600"/>
              </a:spcBef>
            </a:pPr>
            <a:endParaRPr lang="en-GB" kern="1400" dirty="0">
              <a:solidFill>
                <a:schemeClr val="tx1">
                  <a:lumMod val="50000"/>
                  <a:lumOff val="50000"/>
                </a:schemeClr>
              </a:solidFill>
              <a:latin typeface="Arial" panose="020B060402020202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3503E76E-FCB7-4153-819A-7AC551B61217}"/>
              </a:ext>
            </a:extLst>
          </p:cNvPr>
          <p:cNvSpPr>
            <a:spLocks noGrp="1"/>
          </p:cNvSpPr>
          <p:nvPr>
            <p:ph type="title"/>
          </p:nvPr>
        </p:nvSpPr>
        <p:spPr>
          <a:xfrm>
            <a:off x="978878" y="254000"/>
            <a:ext cx="9878174" cy="1087749"/>
          </a:xfrm>
        </p:spPr>
        <p:txBody>
          <a:bodyPr/>
          <a:lstStyle/>
          <a:p>
            <a:pPr algn="l">
              <a:spcAft>
                <a:spcPts val="600"/>
              </a:spcAft>
            </a:pPr>
            <a:r>
              <a:rPr lang="en-US" sz="2800" b="1" dirty="0">
                <a:solidFill>
                  <a:schemeClr val="bg1">
                    <a:lumMod val="50000"/>
                  </a:schemeClr>
                </a:solidFill>
              </a:rPr>
              <a:t>ISO 20022 Groups</a:t>
            </a:r>
            <a:br>
              <a:rPr lang="en-US" sz="2000" b="1" dirty="0">
                <a:solidFill>
                  <a:schemeClr val="bg1">
                    <a:lumMod val="50000"/>
                  </a:schemeClr>
                </a:solidFill>
              </a:rPr>
            </a:br>
            <a:r>
              <a:rPr lang="en-US" sz="2400" b="1" dirty="0">
                <a:solidFill>
                  <a:schemeClr val="bg1">
                    <a:lumMod val="50000"/>
                  </a:schemeClr>
                </a:solidFill>
              </a:rPr>
              <a:t>Getting Access to the documentation as a participant in a group</a:t>
            </a:r>
          </a:p>
        </p:txBody>
      </p:sp>
      <p:pic>
        <p:nvPicPr>
          <p:cNvPr id="3" name="Picture 42">
            <a:extLst>
              <a:ext uri="{FF2B5EF4-FFF2-40B4-BE49-F238E27FC236}">
                <a16:creationId xmlns:a16="http://schemas.microsoft.com/office/drawing/2014/main" id="{DD7510E8-C6C7-E276-E5B0-630D7D733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918" y="346629"/>
            <a:ext cx="8620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DD2F1974-4159-7FC0-9671-6939A06ED4C0}"/>
              </a:ext>
            </a:extLst>
          </p:cNvPr>
          <p:cNvSpPr>
            <a:spLocks noGrp="1"/>
          </p:cNvSpPr>
          <p:nvPr>
            <p:ph type="ftr" sz="quarter" idx="11"/>
          </p:nvPr>
        </p:nvSpPr>
        <p:spPr/>
        <p:txBody>
          <a:bodyPr/>
          <a:lstStyle/>
          <a:p>
            <a:pPr>
              <a:defRPr/>
            </a:pPr>
            <a:r>
              <a:rPr lang="en-US"/>
              <a:t>ISO 20022 Welcome Packet_2024</a:t>
            </a:r>
          </a:p>
        </p:txBody>
      </p:sp>
    </p:spTree>
    <p:extLst>
      <p:ext uri="{BB962C8B-B14F-4D97-AF65-F5344CB8AC3E}">
        <p14:creationId xmlns:p14="http://schemas.microsoft.com/office/powerpoint/2010/main" val="2515713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42">
            <a:extLst>
              <a:ext uri="{FF2B5EF4-FFF2-40B4-BE49-F238E27FC236}">
                <a16:creationId xmlns:a16="http://schemas.microsoft.com/office/drawing/2014/main" id="{3EE1A500-E768-4831-9DF5-BF53C977D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3738" y="334963"/>
            <a:ext cx="8620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156CFF7-038E-FBE9-56E5-FE12B88E7761}"/>
              </a:ext>
            </a:extLst>
          </p:cNvPr>
          <p:cNvSpPr>
            <a:spLocks noGrp="1"/>
          </p:cNvSpPr>
          <p:nvPr>
            <p:ph type="title"/>
          </p:nvPr>
        </p:nvSpPr>
        <p:spPr>
          <a:xfrm>
            <a:off x="505428" y="1209033"/>
            <a:ext cx="7001683" cy="1441570"/>
          </a:xfrm>
        </p:spPr>
        <p:txBody>
          <a:bodyPr/>
          <a:lstStyle/>
          <a:p>
            <a:pPr algn="l"/>
            <a:r>
              <a:rPr lang="en-US" sz="4800" dirty="0">
                <a:solidFill>
                  <a:schemeClr val="bg1">
                    <a:lumMod val="50000"/>
                  </a:schemeClr>
                </a:solidFill>
              </a:rPr>
              <a:t>Main ISO 20022 processes</a:t>
            </a:r>
          </a:p>
        </p:txBody>
      </p:sp>
      <p:sp>
        <p:nvSpPr>
          <p:cNvPr id="4" name="Footer Placeholder 3">
            <a:extLst>
              <a:ext uri="{FF2B5EF4-FFF2-40B4-BE49-F238E27FC236}">
                <a16:creationId xmlns:a16="http://schemas.microsoft.com/office/drawing/2014/main" id="{2EC481E2-1016-EEF0-2CBD-30BA56C5EAF3}"/>
              </a:ext>
            </a:extLst>
          </p:cNvPr>
          <p:cNvSpPr>
            <a:spLocks noGrp="1"/>
          </p:cNvSpPr>
          <p:nvPr>
            <p:ph type="ftr" sz="quarter" idx="11"/>
          </p:nvPr>
        </p:nvSpPr>
        <p:spPr/>
        <p:txBody>
          <a:bodyPr/>
          <a:lstStyle/>
          <a:p>
            <a:pPr>
              <a:defRPr/>
            </a:pPr>
            <a:r>
              <a:rPr lang="en-US"/>
              <a:t>ISO 20022 Welcome Packet_2024</a:t>
            </a:r>
          </a:p>
        </p:txBody>
      </p:sp>
    </p:spTree>
    <p:extLst>
      <p:ext uri="{BB962C8B-B14F-4D97-AF65-F5344CB8AC3E}">
        <p14:creationId xmlns:p14="http://schemas.microsoft.com/office/powerpoint/2010/main" val="3120601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a:extLst>
              <a:ext uri="{FF2B5EF4-FFF2-40B4-BE49-F238E27FC236}">
                <a16:creationId xmlns:a16="http://schemas.microsoft.com/office/drawing/2014/main" id="{A28C8CA4-DB3B-4171-AE8C-8D04E426AE10}"/>
              </a:ext>
            </a:extLst>
          </p:cNvPr>
          <p:cNvSpPr>
            <a:spLocks noGrp="1"/>
          </p:cNvSpPr>
          <p:nvPr>
            <p:ph idx="1"/>
          </p:nvPr>
        </p:nvSpPr>
        <p:spPr>
          <a:xfrm>
            <a:off x="960699" y="1938339"/>
            <a:ext cx="10023676" cy="1279423"/>
          </a:xfrm>
        </p:spPr>
        <p:txBody>
          <a:bodyPr/>
          <a:lstStyle/>
          <a:p>
            <a:pPr marL="457200" eaLnBrk="1" hangingPunct="1">
              <a:spcBef>
                <a:spcPct val="50000"/>
              </a:spcBef>
              <a:buNone/>
              <a:defRPr/>
            </a:pPr>
            <a:r>
              <a:rPr lang="en-GB" altLang="en-US" sz="2400" dirty="0">
                <a:solidFill>
                  <a:schemeClr val="bg1">
                    <a:lumMod val="50000"/>
                  </a:schemeClr>
                </a:solidFill>
                <a:latin typeface="Arial" panose="020B0604020202020204" pitchFamily="34" charset="0"/>
                <a:cs typeface="Arial" panose="020B0604020202020204" pitchFamily="34" charset="0"/>
              </a:rPr>
              <a:t> </a:t>
            </a:r>
          </a:p>
        </p:txBody>
      </p:sp>
      <p:sp>
        <p:nvSpPr>
          <p:cNvPr id="11269" name="TextBox 6">
            <a:extLst>
              <a:ext uri="{FF2B5EF4-FFF2-40B4-BE49-F238E27FC236}">
                <a16:creationId xmlns:a16="http://schemas.microsoft.com/office/drawing/2014/main" id="{98D1AA66-3515-48E9-BC93-527D114CDA6C}"/>
              </a:ext>
            </a:extLst>
          </p:cNvPr>
          <p:cNvSpPr txBox="1">
            <a:spLocks noChangeArrowheads="1"/>
          </p:cNvSpPr>
          <p:nvPr/>
        </p:nvSpPr>
        <p:spPr bwMode="auto">
          <a:xfrm>
            <a:off x="960698" y="291992"/>
            <a:ext cx="57746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solidFill>
                  <a:schemeClr val="bg1">
                    <a:lumMod val="50000"/>
                  </a:schemeClr>
                </a:solidFill>
                <a:latin typeface="+mj-lt"/>
              </a:rPr>
              <a:t>ISO 20022</a:t>
            </a:r>
            <a:endParaRPr lang="en-GB" altLang="en-US" b="1" dirty="0">
              <a:solidFill>
                <a:schemeClr val="bg1">
                  <a:lumMod val="50000"/>
                </a:schemeClr>
              </a:solidFill>
              <a:latin typeface="+mj-lt"/>
            </a:endParaRPr>
          </a:p>
        </p:txBody>
      </p:sp>
      <p:pic>
        <p:nvPicPr>
          <p:cNvPr id="11270" name="Picture 42">
            <a:extLst>
              <a:ext uri="{FF2B5EF4-FFF2-40B4-BE49-F238E27FC236}">
                <a16:creationId xmlns:a16="http://schemas.microsoft.com/office/drawing/2014/main" id="{3EE1A500-E768-4831-9DF5-BF53C977D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0594" y="410095"/>
            <a:ext cx="8620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5FEC575-88C2-583A-BEFF-15240B49FF93}"/>
              </a:ext>
            </a:extLst>
          </p:cNvPr>
          <p:cNvSpPr txBox="1"/>
          <p:nvPr/>
        </p:nvSpPr>
        <p:spPr>
          <a:xfrm>
            <a:off x="960698" y="2277731"/>
            <a:ext cx="9731907" cy="1815882"/>
          </a:xfrm>
          <a:prstGeom prst="rect">
            <a:avLst/>
          </a:prstGeom>
          <a:noFill/>
        </p:spPr>
        <p:txBody>
          <a:bodyPr wrap="square">
            <a:spAutoFit/>
          </a:bodyPr>
          <a:lstStyle/>
          <a:p>
            <a:pPr eaLnBrk="1" hangingPunct="1">
              <a:spcBef>
                <a:spcPts val="0"/>
              </a:spcBef>
              <a:spcAft>
                <a:spcPts val="600"/>
              </a:spcAft>
              <a:buClr>
                <a:srgbClr val="FFC000"/>
              </a:buClr>
              <a:defRPr/>
            </a:pPr>
            <a:r>
              <a:rPr lang="en-US" altLang="en-US" sz="2800" kern="0" dirty="0">
                <a:solidFill>
                  <a:schemeClr val="tx1">
                    <a:lumMod val="50000"/>
                    <a:lumOff val="50000"/>
                  </a:schemeClr>
                </a:solidFill>
                <a:latin typeface="+mn-lt"/>
                <a:cs typeface="Arial"/>
              </a:rPr>
              <a:t>A single </a:t>
            </a:r>
            <a:r>
              <a:rPr lang="en-US" altLang="en-US" sz="2800" kern="0" dirty="0" err="1">
                <a:solidFill>
                  <a:schemeClr val="tx1">
                    <a:lumMod val="50000"/>
                    <a:lumOff val="50000"/>
                  </a:schemeClr>
                </a:solidFill>
                <a:latin typeface="+mn-lt"/>
                <a:cs typeface="Arial"/>
              </a:rPr>
              <a:t>standardisation</a:t>
            </a:r>
            <a:r>
              <a:rPr lang="en-US" altLang="en-US" sz="2800" kern="0" dirty="0">
                <a:solidFill>
                  <a:schemeClr val="tx1">
                    <a:lumMod val="50000"/>
                    <a:lumOff val="50000"/>
                  </a:schemeClr>
                </a:solidFill>
                <a:latin typeface="+mn-lt"/>
                <a:cs typeface="Arial"/>
              </a:rPr>
              <a:t> approach, a common ‘recipe’ – which includes a common development methodology, a common process and a common repository - to be used by ALL financial standards initiatives. </a:t>
            </a:r>
          </a:p>
        </p:txBody>
      </p:sp>
      <p:sp>
        <p:nvSpPr>
          <p:cNvPr id="3" name="Footer Placeholder 2">
            <a:extLst>
              <a:ext uri="{FF2B5EF4-FFF2-40B4-BE49-F238E27FC236}">
                <a16:creationId xmlns:a16="http://schemas.microsoft.com/office/drawing/2014/main" id="{7AF2A217-10BB-5D0B-519C-5A113D3E42D3}"/>
              </a:ext>
            </a:extLst>
          </p:cNvPr>
          <p:cNvSpPr>
            <a:spLocks noGrp="1"/>
          </p:cNvSpPr>
          <p:nvPr>
            <p:ph type="ftr" sz="quarter" idx="11"/>
          </p:nvPr>
        </p:nvSpPr>
        <p:spPr/>
        <p:txBody>
          <a:bodyPr/>
          <a:lstStyle/>
          <a:p>
            <a:pPr>
              <a:defRPr/>
            </a:pPr>
            <a:r>
              <a:rPr lang="en-US" dirty="0"/>
              <a:t>ISO 20022 Welcome Packet 2024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71E3BD54-35E0-4CA6-9466-450E6C878780}"/>
              </a:ext>
            </a:extLst>
          </p:cNvPr>
          <p:cNvSpPr>
            <a:spLocks noGrp="1"/>
          </p:cNvSpPr>
          <p:nvPr>
            <p:ph type="title"/>
          </p:nvPr>
        </p:nvSpPr>
        <p:spPr>
          <a:xfrm>
            <a:off x="420343" y="217964"/>
            <a:ext cx="10647149" cy="762031"/>
          </a:xfrm>
        </p:spPr>
        <p:txBody>
          <a:bodyPr rtlCol="0">
            <a:normAutofit/>
          </a:bodyPr>
          <a:lstStyle/>
          <a:p>
            <a:pPr algn="l" eaLnBrk="1" fontAlgn="auto" hangingPunct="1">
              <a:spcAft>
                <a:spcPts val="0"/>
              </a:spcAft>
              <a:defRPr/>
            </a:pPr>
            <a:r>
              <a:rPr lang="en-US" altLang="en-US" sz="2800" b="1" dirty="0">
                <a:solidFill>
                  <a:schemeClr val="bg1">
                    <a:lumMod val="50000"/>
                  </a:schemeClr>
                </a:solidFill>
              </a:rPr>
              <a:t>Using ISO 20022 modelling to achieve interoperability </a:t>
            </a:r>
            <a:endParaRPr lang="en-GB" altLang="en-US" sz="2800" b="1" dirty="0">
              <a:solidFill>
                <a:schemeClr val="bg1">
                  <a:lumMod val="50000"/>
                </a:schemeClr>
              </a:solidFill>
            </a:endParaRPr>
          </a:p>
        </p:txBody>
      </p:sp>
      <p:sp>
        <p:nvSpPr>
          <p:cNvPr id="19460" name="Oval 24">
            <a:extLst>
              <a:ext uri="{FF2B5EF4-FFF2-40B4-BE49-F238E27FC236}">
                <a16:creationId xmlns:a16="http://schemas.microsoft.com/office/drawing/2014/main" id="{388D2B0A-0DAC-4C8F-A732-8EA05D40F91A}"/>
              </a:ext>
            </a:extLst>
          </p:cNvPr>
          <p:cNvSpPr>
            <a:spLocks noChangeArrowheads="1"/>
          </p:cNvSpPr>
          <p:nvPr/>
        </p:nvSpPr>
        <p:spPr bwMode="auto">
          <a:xfrm rot="10128267">
            <a:off x="3240088" y="2416176"/>
            <a:ext cx="3448050" cy="1135063"/>
          </a:xfrm>
          <a:prstGeom prst="ellipse">
            <a:avLst/>
          </a:prstGeom>
          <a:solidFill>
            <a:srgbClr val="99CCFF">
              <a:alpha val="50195"/>
            </a:srgbClr>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Arial" panose="020B0604020202020204" pitchFamily="34" charset="0"/>
            </a:endParaRPr>
          </a:p>
        </p:txBody>
      </p:sp>
      <p:sp>
        <p:nvSpPr>
          <p:cNvPr id="19461" name="Oval 25">
            <a:extLst>
              <a:ext uri="{FF2B5EF4-FFF2-40B4-BE49-F238E27FC236}">
                <a16:creationId xmlns:a16="http://schemas.microsoft.com/office/drawing/2014/main" id="{33AEE159-6E70-459E-823D-497F9906723B}"/>
              </a:ext>
            </a:extLst>
          </p:cNvPr>
          <p:cNvSpPr>
            <a:spLocks noChangeArrowheads="1"/>
          </p:cNvSpPr>
          <p:nvPr/>
        </p:nvSpPr>
        <p:spPr bwMode="auto">
          <a:xfrm rot="11263543">
            <a:off x="2782888" y="1577976"/>
            <a:ext cx="3448050" cy="1135063"/>
          </a:xfrm>
          <a:prstGeom prst="ellipse">
            <a:avLst/>
          </a:prstGeom>
          <a:solidFill>
            <a:srgbClr val="339933">
              <a:alpha val="50195"/>
            </a:srgbClr>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Arial" panose="020B0604020202020204" pitchFamily="34" charset="0"/>
            </a:endParaRPr>
          </a:p>
        </p:txBody>
      </p:sp>
      <p:sp>
        <p:nvSpPr>
          <p:cNvPr id="19462" name="Oval 26">
            <a:extLst>
              <a:ext uri="{FF2B5EF4-FFF2-40B4-BE49-F238E27FC236}">
                <a16:creationId xmlns:a16="http://schemas.microsoft.com/office/drawing/2014/main" id="{4B2AE6B7-CD72-4CE2-9643-12DF02D2122B}"/>
              </a:ext>
            </a:extLst>
          </p:cNvPr>
          <p:cNvSpPr>
            <a:spLocks noChangeArrowheads="1"/>
          </p:cNvSpPr>
          <p:nvPr/>
        </p:nvSpPr>
        <p:spPr bwMode="auto">
          <a:xfrm rot="20941065">
            <a:off x="5529263" y="1460501"/>
            <a:ext cx="3810000" cy="1025525"/>
          </a:xfrm>
          <a:prstGeom prst="ellipse">
            <a:avLst/>
          </a:prstGeom>
          <a:solidFill>
            <a:schemeClr val="bg2">
              <a:alpha val="50195"/>
            </a:schemeClr>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Arial" panose="020B0604020202020204" pitchFamily="34" charset="0"/>
            </a:endParaRPr>
          </a:p>
        </p:txBody>
      </p:sp>
      <p:pic>
        <p:nvPicPr>
          <p:cNvPr id="19463" name="Picture 28" descr="lego">
            <a:extLst>
              <a:ext uri="{FF2B5EF4-FFF2-40B4-BE49-F238E27FC236}">
                <a16:creationId xmlns:a16="http://schemas.microsoft.com/office/drawing/2014/main" id="{4168E688-9C0C-4682-87BB-EB79C01BA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2389" y="1819275"/>
            <a:ext cx="8207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29" descr="lego_large">
            <a:extLst>
              <a:ext uri="{FF2B5EF4-FFF2-40B4-BE49-F238E27FC236}">
                <a16:creationId xmlns:a16="http://schemas.microsoft.com/office/drawing/2014/main" id="{43B82426-7BF4-467D-B177-D4664846C9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5038" y="1577976"/>
            <a:ext cx="88741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30" descr="lego_small">
            <a:extLst>
              <a:ext uri="{FF2B5EF4-FFF2-40B4-BE49-F238E27FC236}">
                <a16:creationId xmlns:a16="http://schemas.microsoft.com/office/drawing/2014/main" id="{EAA566CB-A7C6-4B00-AB74-135E7CF019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5926" y="1452564"/>
            <a:ext cx="4921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31" descr="lego">
            <a:extLst>
              <a:ext uri="{FF2B5EF4-FFF2-40B4-BE49-F238E27FC236}">
                <a16:creationId xmlns:a16="http://schemas.microsoft.com/office/drawing/2014/main" id="{16DEACCB-2261-44D6-8E20-5F88B83C2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039" y="1728788"/>
            <a:ext cx="8207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32" descr="lego_large">
            <a:extLst>
              <a:ext uri="{FF2B5EF4-FFF2-40B4-BE49-F238E27FC236}">
                <a16:creationId xmlns:a16="http://schemas.microsoft.com/office/drawing/2014/main" id="{359A3214-84F1-4279-A9A3-7FA801C71B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8301" y="1250951"/>
            <a:ext cx="88741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33" descr="lego_small">
            <a:extLst>
              <a:ext uri="{FF2B5EF4-FFF2-40B4-BE49-F238E27FC236}">
                <a16:creationId xmlns:a16="http://schemas.microsoft.com/office/drawing/2014/main" id="{48BBA877-0FCF-43EF-AFBA-295749576C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6039" y="1624014"/>
            <a:ext cx="4921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34" descr="lego">
            <a:extLst>
              <a:ext uri="{FF2B5EF4-FFF2-40B4-BE49-F238E27FC236}">
                <a16:creationId xmlns:a16="http://schemas.microsoft.com/office/drawing/2014/main" id="{BF49349E-A769-4584-8FDE-647E1B795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1239" y="1196975"/>
            <a:ext cx="8207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35" descr="lego">
            <a:extLst>
              <a:ext uri="{FF2B5EF4-FFF2-40B4-BE49-F238E27FC236}">
                <a16:creationId xmlns:a16="http://schemas.microsoft.com/office/drawing/2014/main" id="{2AAEA209-7098-4FCD-96B2-4B08769F9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0825" y="3054350"/>
            <a:ext cx="8207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36" descr="lego_large">
            <a:extLst>
              <a:ext uri="{FF2B5EF4-FFF2-40B4-BE49-F238E27FC236}">
                <a16:creationId xmlns:a16="http://schemas.microsoft.com/office/drawing/2014/main" id="{6D7DE7B2-7118-4374-B5CF-9EBF19435E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2720975"/>
            <a:ext cx="925512"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37" descr="lego_small">
            <a:extLst>
              <a:ext uri="{FF2B5EF4-FFF2-40B4-BE49-F238E27FC236}">
                <a16:creationId xmlns:a16="http://schemas.microsoft.com/office/drawing/2014/main" id="{F835C96B-BF28-4629-80D2-2658DE5720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1051" y="2811464"/>
            <a:ext cx="4921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73" name="Group 39">
            <a:extLst>
              <a:ext uri="{FF2B5EF4-FFF2-40B4-BE49-F238E27FC236}">
                <a16:creationId xmlns:a16="http://schemas.microsoft.com/office/drawing/2014/main" id="{DF2ED111-1D10-4C27-BD9F-F1F5B4EB5728}"/>
              </a:ext>
            </a:extLst>
          </p:cNvPr>
          <p:cNvGrpSpPr>
            <a:grpSpLocks/>
          </p:cNvGrpSpPr>
          <p:nvPr/>
        </p:nvGrpSpPr>
        <p:grpSpPr bwMode="auto">
          <a:xfrm>
            <a:off x="7539039" y="2012951"/>
            <a:ext cx="2105025" cy="1757363"/>
            <a:chOff x="4384" y="1533"/>
            <a:chExt cx="1326" cy="1107"/>
          </a:xfrm>
        </p:grpSpPr>
        <p:sp>
          <p:nvSpPr>
            <p:cNvPr id="19521" name="Freeform 40">
              <a:extLst>
                <a:ext uri="{FF2B5EF4-FFF2-40B4-BE49-F238E27FC236}">
                  <a16:creationId xmlns:a16="http://schemas.microsoft.com/office/drawing/2014/main" id="{22EDE593-353E-4259-8631-36A3573E877B}"/>
                </a:ext>
              </a:extLst>
            </p:cNvPr>
            <p:cNvSpPr>
              <a:spLocks/>
            </p:cNvSpPr>
            <p:nvPr/>
          </p:nvSpPr>
          <p:spPr bwMode="auto">
            <a:xfrm>
              <a:off x="4384" y="1533"/>
              <a:ext cx="416" cy="590"/>
            </a:xfrm>
            <a:custGeom>
              <a:avLst/>
              <a:gdLst>
                <a:gd name="T0" fmla="*/ 75 w 416"/>
                <a:gd name="T1" fmla="*/ 0 h 499"/>
                <a:gd name="T2" fmla="*/ 30 w 416"/>
                <a:gd name="T3" fmla="*/ 2147483646 h 499"/>
                <a:gd name="T4" fmla="*/ 257 w 416"/>
                <a:gd name="T5" fmla="*/ 2147483646 h 499"/>
                <a:gd name="T6" fmla="*/ 120 w 416"/>
                <a:gd name="T7" fmla="*/ 2147483646 h 499"/>
                <a:gd name="T8" fmla="*/ 393 w 416"/>
                <a:gd name="T9" fmla="*/ 2147483646 h 499"/>
                <a:gd name="T10" fmla="*/ 257 w 416"/>
                <a:gd name="T11" fmla="*/ 2147483646 h 499"/>
                <a:gd name="T12" fmla="*/ 393 w 416"/>
                <a:gd name="T13" fmla="*/ 2147483646 h 499"/>
                <a:gd name="T14" fmla="*/ 0 60000 65536"/>
                <a:gd name="T15" fmla="*/ 0 60000 65536"/>
                <a:gd name="T16" fmla="*/ 0 60000 65536"/>
                <a:gd name="T17" fmla="*/ 0 60000 65536"/>
                <a:gd name="T18" fmla="*/ 0 60000 65536"/>
                <a:gd name="T19" fmla="*/ 0 60000 65536"/>
                <a:gd name="T20" fmla="*/ 0 60000 65536"/>
                <a:gd name="T21" fmla="*/ 0 w 416"/>
                <a:gd name="T22" fmla="*/ 0 h 499"/>
                <a:gd name="T23" fmla="*/ 416 w 416"/>
                <a:gd name="T24" fmla="*/ 499 h 4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499">
                  <a:moveTo>
                    <a:pt x="75" y="0"/>
                  </a:moveTo>
                  <a:cubicBezTo>
                    <a:pt x="37" y="56"/>
                    <a:pt x="0" y="113"/>
                    <a:pt x="30" y="136"/>
                  </a:cubicBezTo>
                  <a:cubicBezTo>
                    <a:pt x="60" y="159"/>
                    <a:pt x="242" y="113"/>
                    <a:pt x="257" y="136"/>
                  </a:cubicBezTo>
                  <a:cubicBezTo>
                    <a:pt x="272" y="159"/>
                    <a:pt x="97" y="249"/>
                    <a:pt x="120" y="272"/>
                  </a:cubicBezTo>
                  <a:cubicBezTo>
                    <a:pt x="143" y="295"/>
                    <a:pt x="370" y="242"/>
                    <a:pt x="393" y="272"/>
                  </a:cubicBezTo>
                  <a:cubicBezTo>
                    <a:pt x="416" y="302"/>
                    <a:pt x="257" y="416"/>
                    <a:pt x="257" y="454"/>
                  </a:cubicBezTo>
                  <a:cubicBezTo>
                    <a:pt x="257" y="492"/>
                    <a:pt x="370" y="492"/>
                    <a:pt x="393" y="499"/>
                  </a:cubicBezTo>
                </a:path>
              </a:pathLst>
            </a:custGeom>
            <a:noFill/>
            <a:ln w="38100">
              <a:solidFill>
                <a:schemeClr val="bg2"/>
              </a:solidFill>
              <a:round/>
              <a:headEnd type="arrow" w="med" len="med"/>
              <a:tailEnd/>
            </a:ln>
            <a:extLst>
              <a:ext uri="{909E8E84-426E-40DD-AFC4-6F175D3DCCD1}">
                <a14:hiddenFill xmlns:a14="http://schemas.microsoft.com/office/drawing/2010/main">
                  <a:solidFill>
                    <a:srgbClr val="FFFFFF"/>
                  </a:solidFill>
                </a14:hiddenFill>
              </a:ext>
            </a:extLst>
          </p:spPr>
          <p:txBody>
            <a:bodyPr anchor="ctr"/>
            <a:lstStyle/>
            <a:p>
              <a:endParaRPr lang="en-GB"/>
            </a:p>
          </p:txBody>
        </p:sp>
        <p:sp>
          <p:nvSpPr>
            <p:cNvPr id="21574" name="Text Box 41">
              <a:extLst>
                <a:ext uri="{FF2B5EF4-FFF2-40B4-BE49-F238E27FC236}">
                  <a16:creationId xmlns:a16="http://schemas.microsoft.com/office/drawing/2014/main" id="{C1A2DE01-38F2-4D0E-BDAE-1C248826167D}"/>
                </a:ext>
              </a:extLst>
            </p:cNvPr>
            <p:cNvSpPr txBox="1">
              <a:spLocks noChangeArrowheads="1"/>
            </p:cNvSpPr>
            <p:nvPr/>
          </p:nvSpPr>
          <p:spPr bwMode="auto">
            <a:xfrm>
              <a:off x="4464" y="2120"/>
              <a:ext cx="1246"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1600" dirty="0">
                  <a:solidFill>
                    <a:schemeClr val="bg1">
                      <a:lumMod val="50000"/>
                    </a:schemeClr>
                  </a:solidFill>
                  <a:latin typeface="Arial" panose="020B0604020202020204" pitchFamily="34" charset="0"/>
                </a:rPr>
                <a:t>All institutions have their own sets of data objects</a:t>
              </a:r>
            </a:p>
          </p:txBody>
        </p:sp>
      </p:grpSp>
      <p:pic>
        <p:nvPicPr>
          <p:cNvPr id="19474" name="Picture 48" descr="j0205462">
            <a:extLst>
              <a:ext uri="{FF2B5EF4-FFF2-40B4-BE49-F238E27FC236}">
                <a16:creationId xmlns:a16="http://schemas.microsoft.com/office/drawing/2014/main" id="{9C750229-1D11-48CC-844E-60F15BE94D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7114" y="1341439"/>
            <a:ext cx="90963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49" descr="j0205462">
            <a:extLst>
              <a:ext uri="{FF2B5EF4-FFF2-40B4-BE49-F238E27FC236}">
                <a16:creationId xmlns:a16="http://schemas.microsoft.com/office/drawing/2014/main" id="{4BFCAED8-052B-45E2-B8E8-2E6F29C105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8264" y="1192214"/>
            <a:ext cx="90963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50" descr="j0205462">
            <a:extLst>
              <a:ext uri="{FF2B5EF4-FFF2-40B4-BE49-F238E27FC236}">
                <a16:creationId xmlns:a16="http://schemas.microsoft.com/office/drawing/2014/main" id="{EC24D677-1ADC-4263-A904-D0BB546DF0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8789" y="2947989"/>
            <a:ext cx="90963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7" name="Freeform 46">
            <a:extLst>
              <a:ext uri="{FF2B5EF4-FFF2-40B4-BE49-F238E27FC236}">
                <a16:creationId xmlns:a16="http://schemas.microsoft.com/office/drawing/2014/main" id="{72D539CF-A7C5-4753-B8DF-EBE91145F3AF}"/>
              </a:ext>
            </a:extLst>
          </p:cNvPr>
          <p:cNvSpPr>
            <a:spLocks/>
          </p:cNvSpPr>
          <p:nvPr/>
        </p:nvSpPr>
        <p:spPr bwMode="auto">
          <a:xfrm>
            <a:off x="6284914" y="2416175"/>
            <a:ext cx="1152525" cy="1371600"/>
          </a:xfrm>
          <a:custGeom>
            <a:avLst/>
            <a:gdLst>
              <a:gd name="T0" fmla="*/ 0 w 726"/>
              <a:gd name="T1" fmla="*/ 2147483646 h 756"/>
              <a:gd name="T2" fmla="*/ 2147483646 w 726"/>
              <a:gd name="T3" fmla="*/ 2147483646 h 756"/>
              <a:gd name="T4" fmla="*/ 2147483646 w 726"/>
              <a:gd name="T5" fmla="*/ 2147483646 h 756"/>
              <a:gd name="T6" fmla="*/ 2147483646 w 726"/>
              <a:gd name="T7" fmla="*/ 2147483646 h 756"/>
              <a:gd name="T8" fmla="*/ 2147483646 w 726"/>
              <a:gd name="T9" fmla="*/ 2147483646 h 756"/>
              <a:gd name="T10" fmla="*/ 2147483646 w 726"/>
              <a:gd name="T11" fmla="*/ 2147483646 h 756"/>
              <a:gd name="T12" fmla="*/ 2147483646 w 726"/>
              <a:gd name="T13" fmla="*/ 2147483646 h 756"/>
              <a:gd name="T14" fmla="*/ 2147483646 w 726"/>
              <a:gd name="T15" fmla="*/ 2147483646 h 756"/>
              <a:gd name="T16" fmla="*/ 0 60000 65536"/>
              <a:gd name="T17" fmla="*/ 0 60000 65536"/>
              <a:gd name="T18" fmla="*/ 0 60000 65536"/>
              <a:gd name="T19" fmla="*/ 0 60000 65536"/>
              <a:gd name="T20" fmla="*/ 0 60000 65536"/>
              <a:gd name="T21" fmla="*/ 0 60000 65536"/>
              <a:gd name="T22" fmla="*/ 0 60000 65536"/>
              <a:gd name="T23" fmla="*/ 0 60000 65536"/>
              <a:gd name="T24" fmla="*/ 0 w 726"/>
              <a:gd name="T25" fmla="*/ 0 h 756"/>
              <a:gd name="T26" fmla="*/ 726 w 726"/>
              <a:gd name="T27" fmla="*/ 756 h 7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6" h="756">
                <a:moveTo>
                  <a:pt x="0" y="30"/>
                </a:moveTo>
                <a:cubicBezTo>
                  <a:pt x="56" y="15"/>
                  <a:pt x="113" y="0"/>
                  <a:pt x="136" y="30"/>
                </a:cubicBezTo>
                <a:cubicBezTo>
                  <a:pt x="159" y="60"/>
                  <a:pt x="106" y="182"/>
                  <a:pt x="136" y="212"/>
                </a:cubicBezTo>
                <a:cubicBezTo>
                  <a:pt x="166" y="242"/>
                  <a:pt x="287" y="167"/>
                  <a:pt x="317" y="212"/>
                </a:cubicBezTo>
                <a:cubicBezTo>
                  <a:pt x="347" y="257"/>
                  <a:pt x="287" y="439"/>
                  <a:pt x="317" y="484"/>
                </a:cubicBezTo>
                <a:cubicBezTo>
                  <a:pt x="347" y="529"/>
                  <a:pt x="476" y="454"/>
                  <a:pt x="499" y="484"/>
                </a:cubicBezTo>
                <a:cubicBezTo>
                  <a:pt x="522" y="514"/>
                  <a:pt x="415" y="620"/>
                  <a:pt x="453" y="665"/>
                </a:cubicBezTo>
                <a:cubicBezTo>
                  <a:pt x="491" y="710"/>
                  <a:pt x="681" y="741"/>
                  <a:pt x="726" y="756"/>
                </a:cubicBezTo>
              </a:path>
            </a:pathLst>
          </a:custGeom>
          <a:noFill/>
          <a:ln w="38100">
            <a:solidFill>
              <a:schemeClr val="accent1"/>
            </a:solidFill>
            <a:round/>
            <a:headEnd type="arrow" w="med" len="med"/>
            <a:tailEnd/>
          </a:ln>
          <a:extLst>
            <a:ext uri="{909E8E84-426E-40DD-AFC4-6F175D3DCCD1}">
              <a14:hiddenFill xmlns:a14="http://schemas.microsoft.com/office/drawing/2010/main">
                <a:solidFill>
                  <a:srgbClr val="FFFFFF"/>
                </a:solidFill>
              </a14:hiddenFill>
            </a:ext>
          </a:extLst>
        </p:spPr>
        <p:txBody>
          <a:bodyPr anchor="ctr"/>
          <a:lstStyle/>
          <a:p>
            <a:endParaRPr lang="en-GB"/>
          </a:p>
        </p:txBody>
      </p:sp>
      <p:grpSp>
        <p:nvGrpSpPr>
          <p:cNvPr id="3" name="Group 80">
            <a:extLst>
              <a:ext uri="{FF2B5EF4-FFF2-40B4-BE49-F238E27FC236}">
                <a16:creationId xmlns:a16="http://schemas.microsoft.com/office/drawing/2014/main" id="{D0519B40-602E-4C99-9DA8-3250F7F5B821}"/>
              </a:ext>
            </a:extLst>
          </p:cNvPr>
          <p:cNvGrpSpPr>
            <a:grpSpLocks/>
          </p:cNvGrpSpPr>
          <p:nvPr/>
        </p:nvGrpSpPr>
        <p:grpSpPr bwMode="auto">
          <a:xfrm>
            <a:off x="4919663" y="2192338"/>
            <a:ext cx="5283200" cy="2978150"/>
            <a:chOff x="2139" y="1536"/>
            <a:chExt cx="3328" cy="1876"/>
          </a:xfrm>
        </p:grpSpPr>
        <p:sp>
          <p:nvSpPr>
            <p:cNvPr id="21560" name="Text Box 9">
              <a:extLst>
                <a:ext uri="{FF2B5EF4-FFF2-40B4-BE49-F238E27FC236}">
                  <a16:creationId xmlns:a16="http://schemas.microsoft.com/office/drawing/2014/main" id="{D56A4734-C696-488A-9B54-8622B67E7F4D}"/>
                </a:ext>
              </a:extLst>
            </p:cNvPr>
            <p:cNvSpPr txBox="1">
              <a:spLocks noChangeArrowheads="1"/>
            </p:cNvSpPr>
            <p:nvPr/>
          </p:nvSpPr>
          <p:spPr bwMode="auto">
            <a:xfrm>
              <a:off x="3245" y="3046"/>
              <a:ext cx="222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1600" dirty="0">
                  <a:solidFill>
                    <a:schemeClr val="bg1">
                      <a:lumMod val="50000"/>
                    </a:schemeClr>
                  </a:solidFill>
                  <a:latin typeface="Arial" panose="020B0604020202020204" pitchFamily="34" charset="0"/>
                </a:rPr>
                <a:t>…and groups them into ‘syntax-neutral’ message models, which...</a:t>
              </a:r>
            </a:p>
          </p:txBody>
        </p:sp>
        <p:sp>
          <p:nvSpPr>
            <p:cNvPr id="19509" name="Line 21">
              <a:extLst>
                <a:ext uri="{FF2B5EF4-FFF2-40B4-BE49-F238E27FC236}">
                  <a16:creationId xmlns:a16="http://schemas.microsoft.com/office/drawing/2014/main" id="{A8E6287E-4C4D-4F8D-B36A-2B8E18CD0079}"/>
                </a:ext>
              </a:extLst>
            </p:cNvPr>
            <p:cNvSpPr>
              <a:spLocks noChangeShapeType="1"/>
            </p:cNvSpPr>
            <p:nvPr/>
          </p:nvSpPr>
          <p:spPr bwMode="auto">
            <a:xfrm>
              <a:off x="2324" y="1536"/>
              <a:ext cx="0" cy="1584"/>
            </a:xfrm>
            <a:prstGeom prst="line">
              <a:avLst/>
            </a:prstGeom>
            <a:noFill/>
            <a:ln w="28575">
              <a:solidFill>
                <a:srgbClr val="FFCC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GB"/>
            </a:p>
          </p:txBody>
        </p:sp>
        <p:sp>
          <p:nvSpPr>
            <p:cNvPr id="19510" name="Line 22">
              <a:extLst>
                <a:ext uri="{FF2B5EF4-FFF2-40B4-BE49-F238E27FC236}">
                  <a16:creationId xmlns:a16="http://schemas.microsoft.com/office/drawing/2014/main" id="{3CC980BA-A850-40B7-9F6C-502AA053D667}"/>
                </a:ext>
              </a:extLst>
            </p:cNvPr>
            <p:cNvSpPr>
              <a:spLocks noChangeShapeType="1"/>
            </p:cNvSpPr>
            <p:nvPr/>
          </p:nvSpPr>
          <p:spPr bwMode="auto">
            <a:xfrm>
              <a:off x="2573" y="2102"/>
              <a:ext cx="0" cy="748"/>
            </a:xfrm>
            <a:prstGeom prst="line">
              <a:avLst/>
            </a:prstGeom>
            <a:noFill/>
            <a:ln w="28575">
              <a:solidFill>
                <a:srgbClr val="FFCC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GB"/>
            </a:p>
          </p:txBody>
        </p:sp>
        <p:sp>
          <p:nvSpPr>
            <p:cNvPr id="19511" name="Line 23">
              <a:extLst>
                <a:ext uri="{FF2B5EF4-FFF2-40B4-BE49-F238E27FC236}">
                  <a16:creationId xmlns:a16="http://schemas.microsoft.com/office/drawing/2014/main" id="{11416D48-EEF4-4FAC-A426-BD032D047376}"/>
                </a:ext>
              </a:extLst>
            </p:cNvPr>
            <p:cNvSpPr>
              <a:spLocks noChangeShapeType="1"/>
            </p:cNvSpPr>
            <p:nvPr/>
          </p:nvSpPr>
          <p:spPr bwMode="auto">
            <a:xfrm>
              <a:off x="2894" y="1708"/>
              <a:ext cx="0" cy="1184"/>
            </a:xfrm>
            <a:prstGeom prst="line">
              <a:avLst/>
            </a:prstGeom>
            <a:noFill/>
            <a:ln w="28575">
              <a:solidFill>
                <a:srgbClr val="FFCC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GB"/>
            </a:p>
          </p:txBody>
        </p:sp>
        <p:grpSp>
          <p:nvGrpSpPr>
            <p:cNvPr id="19512" name="Group 69">
              <a:extLst>
                <a:ext uri="{FF2B5EF4-FFF2-40B4-BE49-F238E27FC236}">
                  <a16:creationId xmlns:a16="http://schemas.microsoft.com/office/drawing/2014/main" id="{BCDCA38B-873E-478E-86A7-8DE8B289CA59}"/>
                </a:ext>
              </a:extLst>
            </p:cNvPr>
            <p:cNvGrpSpPr>
              <a:grpSpLocks/>
            </p:cNvGrpSpPr>
            <p:nvPr/>
          </p:nvGrpSpPr>
          <p:grpSpPr bwMode="auto">
            <a:xfrm>
              <a:off x="2139" y="2676"/>
              <a:ext cx="956" cy="672"/>
              <a:chOff x="2832" y="2640"/>
              <a:chExt cx="956" cy="672"/>
            </a:xfrm>
          </p:grpSpPr>
          <p:pic>
            <p:nvPicPr>
              <p:cNvPr id="19516" name="Picture 70" descr="Lego9">
                <a:extLst>
                  <a:ext uri="{FF2B5EF4-FFF2-40B4-BE49-F238E27FC236}">
                    <a16:creationId xmlns:a16="http://schemas.microsoft.com/office/drawing/2014/main" id="{056422EC-AA54-4E0E-9540-088E20738CEB}"/>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12" y="2832"/>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17" name="Rectangle 71">
                <a:extLst>
                  <a:ext uri="{FF2B5EF4-FFF2-40B4-BE49-F238E27FC236}">
                    <a16:creationId xmlns:a16="http://schemas.microsoft.com/office/drawing/2014/main" id="{432485D7-48B8-4600-A6C3-085EC631D870}"/>
                  </a:ext>
                </a:extLst>
              </p:cNvPr>
              <p:cNvSpPr>
                <a:spLocks noChangeArrowheads="1"/>
              </p:cNvSpPr>
              <p:nvPr/>
            </p:nvSpPr>
            <p:spPr bwMode="auto">
              <a:xfrm>
                <a:off x="2832" y="2640"/>
                <a:ext cx="956" cy="67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Arial" panose="020B0604020202020204" pitchFamily="34" charset="0"/>
                </a:endParaRPr>
              </a:p>
            </p:txBody>
          </p:sp>
          <p:pic>
            <p:nvPicPr>
              <p:cNvPr id="19518" name="Picture 72" descr="Lego9">
                <a:extLst>
                  <a:ext uri="{FF2B5EF4-FFF2-40B4-BE49-F238E27FC236}">
                    <a16:creationId xmlns:a16="http://schemas.microsoft.com/office/drawing/2014/main" id="{DE18CD10-68DB-48EF-965B-E6BB9C6CC130}"/>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8" y="297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19" name="Picture 73" descr="Lego7">
                <a:extLst>
                  <a:ext uri="{FF2B5EF4-FFF2-40B4-BE49-F238E27FC236}">
                    <a16:creationId xmlns:a16="http://schemas.microsoft.com/office/drawing/2014/main" id="{BCC97119-5DC8-4D35-8090-52B156E20BBD}"/>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24" y="2724"/>
                <a:ext cx="528"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20" name="Picture 74" descr="Lego8">
                <a:extLst>
                  <a:ext uri="{FF2B5EF4-FFF2-40B4-BE49-F238E27FC236}">
                    <a16:creationId xmlns:a16="http://schemas.microsoft.com/office/drawing/2014/main" id="{E9A534F4-2024-40A6-8413-F73F3D10A195}"/>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2" y="2665"/>
                <a:ext cx="479"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513" name="Text Box 75">
              <a:extLst>
                <a:ext uri="{FF2B5EF4-FFF2-40B4-BE49-F238E27FC236}">
                  <a16:creationId xmlns:a16="http://schemas.microsoft.com/office/drawing/2014/main" id="{B9C1737A-5F16-4A18-A254-5D08308A5FE0}"/>
                </a:ext>
              </a:extLst>
            </p:cNvPr>
            <p:cNvSpPr txBox="1">
              <a:spLocks noChangeArrowheads="1"/>
            </p:cNvSpPr>
            <p:nvPr/>
          </p:nvSpPr>
          <p:spPr bwMode="auto">
            <a:xfrm rot="-793500">
              <a:off x="2438" y="2868"/>
              <a:ext cx="4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400" b="1">
                  <a:latin typeface="Arial" panose="020B0604020202020204" pitchFamily="34" charset="0"/>
                </a:rPr>
                <a:t>Order</a:t>
              </a:r>
            </a:p>
          </p:txBody>
        </p:sp>
        <p:sp>
          <p:nvSpPr>
            <p:cNvPr id="19514" name="Text Box 76">
              <a:extLst>
                <a:ext uri="{FF2B5EF4-FFF2-40B4-BE49-F238E27FC236}">
                  <a16:creationId xmlns:a16="http://schemas.microsoft.com/office/drawing/2014/main" id="{0B5CE1CD-BB10-4A9F-85C8-3D8DA210D124}"/>
                </a:ext>
              </a:extLst>
            </p:cNvPr>
            <p:cNvSpPr txBox="1">
              <a:spLocks noChangeArrowheads="1"/>
            </p:cNvSpPr>
            <p:nvPr/>
          </p:nvSpPr>
          <p:spPr bwMode="auto">
            <a:xfrm rot="-793500">
              <a:off x="2283" y="3108"/>
              <a:ext cx="3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400" b="1">
                  <a:latin typeface="Arial" panose="020B0604020202020204" pitchFamily="34" charset="0"/>
                </a:rPr>
                <a:t>Date</a:t>
              </a:r>
            </a:p>
          </p:txBody>
        </p:sp>
        <p:sp>
          <p:nvSpPr>
            <p:cNvPr id="19515" name="Text Box 77">
              <a:extLst>
                <a:ext uri="{FF2B5EF4-FFF2-40B4-BE49-F238E27FC236}">
                  <a16:creationId xmlns:a16="http://schemas.microsoft.com/office/drawing/2014/main" id="{0FEBF534-D1C1-4BE7-921C-4C04F46333B7}"/>
                </a:ext>
              </a:extLst>
            </p:cNvPr>
            <p:cNvSpPr txBox="1">
              <a:spLocks noChangeArrowheads="1"/>
            </p:cNvSpPr>
            <p:nvPr/>
          </p:nvSpPr>
          <p:spPr bwMode="auto">
            <a:xfrm rot="-793500">
              <a:off x="2693" y="2964"/>
              <a:ext cx="3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400" b="1">
                  <a:latin typeface="Arial" panose="020B0604020202020204" pitchFamily="34" charset="0"/>
                </a:rPr>
                <a:t>Date</a:t>
              </a:r>
            </a:p>
          </p:txBody>
        </p:sp>
      </p:grpSp>
      <p:sp>
        <p:nvSpPr>
          <p:cNvPr id="21528" name="Text Box 38">
            <a:extLst>
              <a:ext uri="{FF2B5EF4-FFF2-40B4-BE49-F238E27FC236}">
                <a16:creationId xmlns:a16="http://schemas.microsoft.com/office/drawing/2014/main" id="{139731AE-7A05-4B29-8CC3-1CC474D81D49}"/>
              </a:ext>
            </a:extLst>
          </p:cNvPr>
          <p:cNvSpPr txBox="1">
            <a:spLocks noChangeArrowheads="1"/>
          </p:cNvSpPr>
          <p:nvPr/>
        </p:nvSpPr>
        <p:spPr bwMode="auto">
          <a:xfrm>
            <a:off x="7113589" y="3879851"/>
            <a:ext cx="29606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1600" dirty="0">
                <a:solidFill>
                  <a:schemeClr val="bg1">
                    <a:lumMod val="50000"/>
                  </a:schemeClr>
                </a:solidFill>
                <a:latin typeface="Arial" panose="020B0604020202020204" pitchFamily="34" charset="0"/>
              </a:rPr>
              <a:t>ISO standardizes common data objects…</a:t>
            </a:r>
          </a:p>
        </p:txBody>
      </p:sp>
      <p:grpSp>
        <p:nvGrpSpPr>
          <p:cNvPr id="19481" name="Group 51">
            <a:extLst>
              <a:ext uri="{FF2B5EF4-FFF2-40B4-BE49-F238E27FC236}">
                <a16:creationId xmlns:a16="http://schemas.microsoft.com/office/drawing/2014/main" id="{DB510909-00A0-4B4F-97E0-C9BEA00E8CB5}"/>
              </a:ext>
            </a:extLst>
          </p:cNvPr>
          <p:cNvGrpSpPr>
            <a:grpSpLocks/>
          </p:cNvGrpSpPr>
          <p:nvPr/>
        </p:nvGrpSpPr>
        <p:grpSpPr bwMode="auto">
          <a:xfrm>
            <a:off x="4594226" y="1160463"/>
            <a:ext cx="2595563" cy="2514600"/>
            <a:chOff x="2636" y="884"/>
            <a:chExt cx="1635" cy="1584"/>
          </a:xfrm>
        </p:grpSpPr>
        <p:sp>
          <p:nvSpPr>
            <p:cNvPr id="19484" name="Oval 52">
              <a:extLst>
                <a:ext uri="{FF2B5EF4-FFF2-40B4-BE49-F238E27FC236}">
                  <a16:creationId xmlns:a16="http://schemas.microsoft.com/office/drawing/2014/main" id="{D27D9DCC-DD7B-4600-AFF8-940C41AFA38E}"/>
                </a:ext>
              </a:extLst>
            </p:cNvPr>
            <p:cNvSpPr>
              <a:spLocks noChangeArrowheads="1"/>
            </p:cNvSpPr>
            <p:nvPr/>
          </p:nvSpPr>
          <p:spPr bwMode="auto">
            <a:xfrm>
              <a:off x="2636" y="884"/>
              <a:ext cx="1584" cy="1584"/>
            </a:xfrm>
            <a:prstGeom prst="ellipse">
              <a:avLst/>
            </a:prstGeom>
            <a:solidFill>
              <a:schemeClr val="hlink">
                <a:alpha val="50195"/>
              </a:schemeClr>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Arial" panose="020B0604020202020204" pitchFamily="34" charset="0"/>
              </a:endParaRPr>
            </a:p>
          </p:txBody>
        </p:sp>
        <p:pic>
          <p:nvPicPr>
            <p:cNvPr id="19485" name="Picture 53" descr="Lego9">
              <a:extLst>
                <a:ext uri="{FF2B5EF4-FFF2-40B4-BE49-F238E27FC236}">
                  <a16:creationId xmlns:a16="http://schemas.microsoft.com/office/drawing/2014/main" id="{44D1D31A-8686-4C04-8848-BE135811AE37}"/>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4" y="1200"/>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6" name="Picture 54" descr="Lego7">
              <a:extLst>
                <a:ext uri="{FF2B5EF4-FFF2-40B4-BE49-F238E27FC236}">
                  <a16:creationId xmlns:a16="http://schemas.microsoft.com/office/drawing/2014/main" id="{B16797D1-1B24-4A37-8494-46F2C8C0CF3C}"/>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8" y="1968"/>
              <a:ext cx="528"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7" name="Picture 55" descr="Lego7">
              <a:extLst>
                <a:ext uri="{FF2B5EF4-FFF2-40B4-BE49-F238E27FC236}">
                  <a16:creationId xmlns:a16="http://schemas.microsoft.com/office/drawing/2014/main" id="{3A5D111E-DB49-4A6F-BAD0-C55AC0223534}"/>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6" y="1344"/>
              <a:ext cx="528"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8" name="Picture 56" descr="Lego9">
              <a:extLst>
                <a:ext uri="{FF2B5EF4-FFF2-40B4-BE49-F238E27FC236}">
                  <a16:creationId xmlns:a16="http://schemas.microsoft.com/office/drawing/2014/main" id="{FDA04CF9-6FE8-49F5-9C4E-2C54E7260229}"/>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32" y="129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9" name="Picture 57" descr="Lego9">
              <a:extLst>
                <a:ext uri="{FF2B5EF4-FFF2-40B4-BE49-F238E27FC236}">
                  <a16:creationId xmlns:a16="http://schemas.microsoft.com/office/drawing/2014/main" id="{09FC42B3-3C28-4136-AFE0-D3AA44A4299E}"/>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12" y="1680"/>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0" name="Picture 58" descr="Lego8">
              <a:extLst>
                <a:ext uri="{FF2B5EF4-FFF2-40B4-BE49-F238E27FC236}">
                  <a16:creationId xmlns:a16="http://schemas.microsoft.com/office/drawing/2014/main" id="{F03BD39A-8166-493B-8078-2CBE662DF7B9}"/>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2" y="1584"/>
              <a:ext cx="479"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1" name="Picture 59" descr="Lego8">
              <a:extLst>
                <a:ext uri="{FF2B5EF4-FFF2-40B4-BE49-F238E27FC236}">
                  <a16:creationId xmlns:a16="http://schemas.microsoft.com/office/drawing/2014/main" id="{888D3350-D4EE-4844-8904-1807D3F14824}"/>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2" y="1920"/>
              <a:ext cx="479"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2" name="Text Box 60">
              <a:extLst>
                <a:ext uri="{FF2B5EF4-FFF2-40B4-BE49-F238E27FC236}">
                  <a16:creationId xmlns:a16="http://schemas.microsoft.com/office/drawing/2014/main" id="{7A9567DB-4D08-48C2-8FF3-64B246017AF7}"/>
                </a:ext>
              </a:extLst>
            </p:cNvPr>
            <p:cNvSpPr txBox="1">
              <a:spLocks noChangeArrowheads="1"/>
            </p:cNvSpPr>
            <p:nvPr/>
          </p:nvSpPr>
          <p:spPr bwMode="auto">
            <a:xfrm rot="-793500">
              <a:off x="3216" y="1488"/>
              <a:ext cx="5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400" b="1">
                  <a:latin typeface="Arial" panose="020B0604020202020204" pitchFamily="34" charset="0"/>
                </a:rPr>
                <a:t>Account</a:t>
              </a:r>
            </a:p>
          </p:txBody>
        </p:sp>
        <p:sp>
          <p:nvSpPr>
            <p:cNvPr id="19493" name="Text Box 61">
              <a:extLst>
                <a:ext uri="{FF2B5EF4-FFF2-40B4-BE49-F238E27FC236}">
                  <a16:creationId xmlns:a16="http://schemas.microsoft.com/office/drawing/2014/main" id="{5ADDE566-84AF-4BA8-B532-ADE5B216D9A0}"/>
                </a:ext>
              </a:extLst>
            </p:cNvPr>
            <p:cNvSpPr txBox="1">
              <a:spLocks noChangeArrowheads="1"/>
            </p:cNvSpPr>
            <p:nvPr/>
          </p:nvSpPr>
          <p:spPr bwMode="auto">
            <a:xfrm rot="-793500">
              <a:off x="3046" y="2112"/>
              <a:ext cx="4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400" b="1">
                  <a:latin typeface="Arial" panose="020B0604020202020204" pitchFamily="34" charset="0"/>
                </a:rPr>
                <a:t>Order</a:t>
              </a:r>
            </a:p>
          </p:txBody>
        </p:sp>
        <p:sp>
          <p:nvSpPr>
            <p:cNvPr id="19494" name="Text Box 62">
              <a:extLst>
                <a:ext uri="{FF2B5EF4-FFF2-40B4-BE49-F238E27FC236}">
                  <a16:creationId xmlns:a16="http://schemas.microsoft.com/office/drawing/2014/main" id="{9D4509FD-6AE5-4040-AB03-CDBADA368580}"/>
                </a:ext>
              </a:extLst>
            </p:cNvPr>
            <p:cNvSpPr txBox="1">
              <a:spLocks noChangeArrowheads="1"/>
            </p:cNvSpPr>
            <p:nvPr/>
          </p:nvSpPr>
          <p:spPr bwMode="auto">
            <a:xfrm rot="-793500">
              <a:off x="3792" y="1248"/>
              <a:ext cx="3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400" b="1">
                  <a:latin typeface="Arial" panose="020B0604020202020204" pitchFamily="34" charset="0"/>
                </a:rPr>
                <a:t>Date</a:t>
              </a:r>
            </a:p>
          </p:txBody>
        </p:sp>
      </p:grpSp>
      <p:pic>
        <p:nvPicPr>
          <p:cNvPr id="19482" name="Picture 42">
            <a:extLst>
              <a:ext uri="{FF2B5EF4-FFF2-40B4-BE49-F238E27FC236}">
                <a16:creationId xmlns:a16="http://schemas.microsoft.com/office/drawing/2014/main" id="{C48A2F44-156C-475C-9135-678298AA35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19469" y="334323"/>
            <a:ext cx="8620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1D668389-A7F8-DD22-2828-9BFCC9621BA0}"/>
              </a:ext>
            </a:extLst>
          </p:cNvPr>
          <p:cNvGrpSpPr/>
          <p:nvPr/>
        </p:nvGrpSpPr>
        <p:grpSpPr>
          <a:xfrm>
            <a:off x="3475038" y="5035468"/>
            <a:ext cx="6687876" cy="1787612"/>
            <a:chOff x="3475038" y="5035468"/>
            <a:chExt cx="6687876" cy="1787612"/>
          </a:xfrm>
        </p:grpSpPr>
        <p:sp>
          <p:nvSpPr>
            <p:cNvPr id="19495" name="Line 3">
              <a:extLst>
                <a:ext uri="{FF2B5EF4-FFF2-40B4-BE49-F238E27FC236}">
                  <a16:creationId xmlns:a16="http://schemas.microsoft.com/office/drawing/2014/main" id="{DD31113F-AFF2-49C0-B71E-C7E4EA9C8A93}"/>
                </a:ext>
              </a:extLst>
            </p:cNvPr>
            <p:cNvSpPr>
              <a:spLocks noChangeShapeType="1"/>
            </p:cNvSpPr>
            <p:nvPr/>
          </p:nvSpPr>
          <p:spPr bwMode="auto">
            <a:xfrm>
              <a:off x="5535615" y="5080001"/>
              <a:ext cx="704851" cy="704852"/>
            </a:xfrm>
            <a:prstGeom prst="line">
              <a:avLst/>
            </a:prstGeom>
            <a:noFill/>
            <a:ln w="28575">
              <a:solidFill>
                <a:srgbClr val="FFCC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GB"/>
            </a:p>
          </p:txBody>
        </p:sp>
        <p:sp>
          <p:nvSpPr>
            <p:cNvPr id="19496" name="Line 4">
              <a:extLst>
                <a:ext uri="{FF2B5EF4-FFF2-40B4-BE49-F238E27FC236}">
                  <a16:creationId xmlns:a16="http://schemas.microsoft.com/office/drawing/2014/main" id="{96F0E7AD-82E0-41A6-8684-A1416AF87B7D}"/>
                </a:ext>
              </a:extLst>
            </p:cNvPr>
            <p:cNvSpPr>
              <a:spLocks noChangeShapeType="1"/>
            </p:cNvSpPr>
            <p:nvPr/>
          </p:nvSpPr>
          <p:spPr bwMode="auto">
            <a:xfrm rot="20754465" flipH="1">
              <a:off x="4656139" y="5157789"/>
              <a:ext cx="442913" cy="442914"/>
            </a:xfrm>
            <a:prstGeom prst="line">
              <a:avLst/>
            </a:prstGeom>
            <a:noFill/>
            <a:ln w="28575">
              <a:solidFill>
                <a:srgbClr val="FFCC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GB"/>
            </a:p>
          </p:txBody>
        </p:sp>
        <p:sp>
          <p:nvSpPr>
            <p:cNvPr id="19497" name="Text Box 5">
              <a:extLst>
                <a:ext uri="{FF2B5EF4-FFF2-40B4-BE49-F238E27FC236}">
                  <a16:creationId xmlns:a16="http://schemas.microsoft.com/office/drawing/2014/main" id="{54C2427E-079B-48E4-B31D-5A53DA64B1C3}"/>
                </a:ext>
              </a:extLst>
            </p:cNvPr>
            <p:cNvSpPr txBox="1">
              <a:spLocks noChangeArrowheads="1"/>
            </p:cNvSpPr>
            <p:nvPr/>
          </p:nvSpPr>
          <p:spPr bwMode="auto">
            <a:xfrm>
              <a:off x="4429126" y="6203954"/>
              <a:ext cx="601663"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a:latin typeface="Arial" panose="020B0604020202020204" pitchFamily="34" charset="0"/>
                </a:rPr>
                <a:t>XML</a:t>
              </a:r>
            </a:p>
          </p:txBody>
        </p:sp>
        <p:sp>
          <p:nvSpPr>
            <p:cNvPr id="19498" name="Text Box 6">
              <a:extLst>
                <a:ext uri="{FF2B5EF4-FFF2-40B4-BE49-F238E27FC236}">
                  <a16:creationId xmlns:a16="http://schemas.microsoft.com/office/drawing/2014/main" id="{1D066952-ECEE-4D61-9845-3E42E160E88E}"/>
                </a:ext>
              </a:extLst>
            </p:cNvPr>
            <p:cNvSpPr txBox="1">
              <a:spLocks noChangeArrowheads="1"/>
            </p:cNvSpPr>
            <p:nvPr/>
          </p:nvSpPr>
          <p:spPr bwMode="auto">
            <a:xfrm>
              <a:off x="6718253" y="5898769"/>
              <a:ext cx="7589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dirty="0" err="1">
                  <a:latin typeface="Arial" panose="020B0604020202020204" pitchFamily="34" charset="0"/>
                </a:rPr>
                <a:t>FpML</a:t>
              </a:r>
              <a:r>
                <a:rPr lang="en-US" altLang="en-US" sz="1600" dirty="0">
                  <a:latin typeface="Arial" panose="020B0604020202020204" pitchFamily="34" charset="0"/>
                </a:rPr>
                <a:t> </a:t>
              </a:r>
            </a:p>
          </p:txBody>
        </p:sp>
        <p:pic>
          <p:nvPicPr>
            <p:cNvPr id="19499" name="Picture 7" descr="Message">
              <a:extLst>
                <a:ext uri="{FF2B5EF4-FFF2-40B4-BE49-F238E27FC236}">
                  <a16:creationId xmlns:a16="http://schemas.microsoft.com/office/drawing/2014/main" id="{43E8C0A5-F3E6-4A5B-9029-CD0569DECB2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5139" y="5572127"/>
              <a:ext cx="809626"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0" name="Picture 8" descr="Message">
              <a:extLst>
                <a:ext uri="{FF2B5EF4-FFF2-40B4-BE49-F238E27FC236}">
                  <a16:creationId xmlns:a16="http://schemas.microsoft.com/office/drawing/2014/main" id="{A5A9C2FD-273C-485A-A405-064D04B9BD7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27715" y="5716590"/>
              <a:ext cx="809626"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53" name="Text Box 10">
              <a:extLst>
                <a:ext uri="{FF2B5EF4-FFF2-40B4-BE49-F238E27FC236}">
                  <a16:creationId xmlns:a16="http://schemas.microsoft.com/office/drawing/2014/main" id="{3ADC05F9-F699-4D71-BDB8-7BE816C69315}"/>
                </a:ext>
              </a:extLst>
            </p:cNvPr>
            <p:cNvSpPr txBox="1">
              <a:spLocks noChangeArrowheads="1"/>
            </p:cNvSpPr>
            <p:nvPr/>
          </p:nvSpPr>
          <p:spPr bwMode="auto">
            <a:xfrm>
              <a:off x="7495912" y="5466643"/>
              <a:ext cx="2667002" cy="83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1600" dirty="0">
                  <a:solidFill>
                    <a:schemeClr val="bg1">
                      <a:lumMod val="50000"/>
                    </a:schemeClr>
                  </a:solidFill>
                  <a:latin typeface="Arial" panose="020B0604020202020204" pitchFamily="34" charset="0"/>
                </a:rPr>
                <a:t>… can be ‘transformed’ in  message formats in the desired syntax</a:t>
              </a:r>
            </a:p>
          </p:txBody>
        </p:sp>
        <p:pic>
          <p:nvPicPr>
            <p:cNvPr id="19502" name="Picture 83" descr="Message">
              <a:extLst>
                <a:ext uri="{FF2B5EF4-FFF2-40B4-BE49-F238E27FC236}">
                  <a16:creationId xmlns:a16="http://schemas.microsoft.com/office/drawing/2014/main" id="{49C43E5C-5C62-4FF4-8B24-95D164CF568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83164" y="6010278"/>
              <a:ext cx="809626"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3" name="Text Box 84">
              <a:extLst>
                <a:ext uri="{FF2B5EF4-FFF2-40B4-BE49-F238E27FC236}">
                  <a16:creationId xmlns:a16="http://schemas.microsoft.com/office/drawing/2014/main" id="{5A249256-D91E-4001-A924-5E09AEB135B7}"/>
                </a:ext>
              </a:extLst>
            </p:cNvPr>
            <p:cNvSpPr txBox="1">
              <a:spLocks noChangeArrowheads="1"/>
            </p:cNvSpPr>
            <p:nvPr/>
          </p:nvSpPr>
          <p:spPr bwMode="auto">
            <a:xfrm>
              <a:off x="5143502" y="6486529"/>
              <a:ext cx="500063"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a:latin typeface="Arial" panose="020B0604020202020204" pitchFamily="34" charset="0"/>
                </a:rPr>
                <a:t>FIX</a:t>
              </a:r>
            </a:p>
          </p:txBody>
        </p:sp>
        <p:sp>
          <p:nvSpPr>
            <p:cNvPr id="19504" name="Line 85">
              <a:extLst>
                <a:ext uri="{FF2B5EF4-FFF2-40B4-BE49-F238E27FC236}">
                  <a16:creationId xmlns:a16="http://schemas.microsoft.com/office/drawing/2014/main" id="{E185F65E-7B52-40F0-9EB1-10D7A96439A1}"/>
                </a:ext>
              </a:extLst>
            </p:cNvPr>
            <p:cNvSpPr>
              <a:spLocks noChangeShapeType="1"/>
            </p:cNvSpPr>
            <p:nvPr/>
          </p:nvSpPr>
          <p:spPr bwMode="auto">
            <a:xfrm>
              <a:off x="5383215" y="5091114"/>
              <a:ext cx="0" cy="866777"/>
            </a:xfrm>
            <a:prstGeom prst="line">
              <a:avLst/>
            </a:prstGeom>
            <a:noFill/>
            <a:ln w="28575">
              <a:solidFill>
                <a:srgbClr val="FFCC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GB"/>
            </a:p>
          </p:txBody>
        </p:sp>
        <p:pic>
          <p:nvPicPr>
            <p:cNvPr id="19505" name="Picture 86" descr="Message">
              <a:extLst>
                <a:ext uri="{FF2B5EF4-FFF2-40B4-BE49-F238E27FC236}">
                  <a16:creationId xmlns:a16="http://schemas.microsoft.com/office/drawing/2014/main" id="{65B03938-32B5-4F9C-BCFF-583A3E9BC29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75038" y="5168901"/>
              <a:ext cx="809626"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6" name="Text Box 87">
              <a:extLst>
                <a:ext uri="{FF2B5EF4-FFF2-40B4-BE49-F238E27FC236}">
                  <a16:creationId xmlns:a16="http://schemas.microsoft.com/office/drawing/2014/main" id="{01468CAC-1C73-40C0-83B1-5DC6E9D89EE8}"/>
                </a:ext>
              </a:extLst>
            </p:cNvPr>
            <p:cNvSpPr txBox="1">
              <a:spLocks noChangeArrowheads="1"/>
            </p:cNvSpPr>
            <p:nvPr/>
          </p:nvSpPr>
          <p:spPr bwMode="auto">
            <a:xfrm>
              <a:off x="3494088" y="5721352"/>
              <a:ext cx="776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a:latin typeface="Arial" panose="020B0604020202020204" pitchFamily="34" charset="0"/>
                </a:rPr>
                <a:t>ASN.1</a:t>
              </a:r>
            </a:p>
          </p:txBody>
        </p:sp>
        <p:sp>
          <p:nvSpPr>
            <p:cNvPr id="19507" name="Line 88">
              <a:extLst>
                <a:ext uri="{FF2B5EF4-FFF2-40B4-BE49-F238E27FC236}">
                  <a16:creationId xmlns:a16="http://schemas.microsoft.com/office/drawing/2014/main" id="{8F84BB1E-D415-478E-A8B6-7874BE88D3C5}"/>
                </a:ext>
              </a:extLst>
            </p:cNvPr>
            <p:cNvSpPr>
              <a:spLocks noChangeShapeType="1"/>
            </p:cNvSpPr>
            <p:nvPr/>
          </p:nvSpPr>
          <p:spPr bwMode="auto">
            <a:xfrm rot="446061" flipH="1">
              <a:off x="4268789" y="5105401"/>
              <a:ext cx="442913" cy="442914"/>
            </a:xfrm>
            <a:prstGeom prst="line">
              <a:avLst/>
            </a:prstGeom>
            <a:noFill/>
            <a:ln w="28575">
              <a:solidFill>
                <a:srgbClr val="FFCC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GB"/>
            </a:p>
          </p:txBody>
        </p:sp>
        <p:sp>
          <p:nvSpPr>
            <p:cNvPr id="7" name="Text Box 6">
              <a:extLst>
                <a:ext uri="{FF2B5EF4-FFF2-40B4-BE49-F238E27FC236}">
                  <a16:creationId xmlns:a16="http://schemas.microsoft.com/office/drawing/2014/main" id="{19ECA690-0D3D-B1C2-D39E-2687E5BB6544}"/>
                </a:ext>
              </a:extLst>
            </p:cNvPr>
            <p:cNvSpPr txBox="1">
              <a:spLocks noChangeArrowheads="1"/>
            </p:cNvSpPr>
            <p:nvPr/>
          </p:nvSpPr>
          <p:spPr bwMode="auto">
            <a:xfrm>
              <a:off x="5792790" y="6222002"/>
              <a:ext cx="1155701"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dirty="0">
                  <a:latin typeface="Arial" panose="020B0604020202020204" pitchFamily="34" charset="0"/>
                </a:rPr>
                <a:t>ISO 15022</a:t>
              </a:r>
            </a:p>
          </p:txBody>
        </p:sp>
        <p:pic>
          <p:nvPicPr>
            <p:cNvPr id="8" name="Picture 8" descr="Message">
              <a:extLst>
                <a:ext uri="{FF2B5EF4-FFF2-40B4-BE49-F238E27FC236}">
                  <a16:creationId xmlns:a16="http://schemas.microsoft.com/office/drawing/2014/main" id="{EC7DAA70-A277-F9A3-18F5-EF00CA24799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67357" y="5355654"/>
              <a:ext cx="809626"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3">
              <a:extLst>
                <a:ext uri="{FF2B5EF4-FFF2-40B4-BE49-F238E27FC236}">
                  <a16:creationId xmlns:a16="http://schemas.microsoft.com/office/drawing/2014/main" id="{7576FFAD-DACE-EF6D-BFEE-771F6C9FE8C9}"/>
                </a:ext>
              </a:extLst>
            </p:cNvPr>
            <p:cNvSpPr>
              <a:spLocks noChangeShapeType="1"/>
            </p:cNvSpPr>
            <p:nvPr/>
          </p:nvSpPr>
          <p:spPr bwMode="auto">
            <a:xfrm>
              <a:off x="6353176" y="5035468"/>
              <a:ext cx="436562" cy="458253"/>
            </a:xfrm>
            <a:prstGeom prst="line">
              <a:avLst/>
            </a:prstGeom>
            <a:noFill/>
            <a:ln w="28575">
              <a:solidFill>
                <a:srgbClr val="FFCC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GB"/>
            </a:p>
          </p:txBody>
        </p:sp>
      </p:grpSp>
      <p:sp>
        <p:nvSpPr>
          <p:cNvPr id="2" name="Footer Placeholder 1">
            <a:extLst>
              <a:ext uri="{FF2B5EF4-FFF2-40B4-BE49-F238E27FC236}">
                <a16:creationId xmlns:a16="http://schemas.microsoft.com/office/drawing/2014/main" id="{17B01ACA-7629-3241-AE01-DF842394C97D}"/>
              </a:ext>
            </a:extLst>
          </p:cNvPr>
          <p:cNvSpPr>
            <a:spLocks noGrp="1"/>
          </p:cNvSpPr>
          <p:nvPr>
            <p:ph type="ftr" sz="quarter" idx="11"/>
          </p:nvPr>
        </p:nvSpPr>
        <p:spPr/>
        <p:txBody>
          <a:bodyPr/>
          <a:lstStyle/>
          <a:p>
            <a:pPr>
              <a:defRPr/>
            </a:pPr>
            <a:r>
              <a:rPr lang="en-US"/>
              <a:t>ISO 20022 Welcome Packet_2024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4966F90B-BE80-4FE0-9C50-BDE768872E93}"/>
              </a:ext>
            </a:extLst>
          </p:cNvPr>
          <p:cNvSpPr>
            <a:spLocks noGrp="1" noChangeArrowheads="1"/>
          </p:cNvSpPr>
          <p:nvPr>
            <p:ph type="title"/>
          </p:nvPr>
        </p:nvSpPr>
        <p:spPr>
          <a:xfrm>
            <a:off x="613186" y="309564"/>
            <a:ext cx="9832564" cy="890587"/>
          </a:xfrm>
        </p:spPr>
        <p:txBody>
          <a:bodyPr rtlCol="0">
            <a:normAutofit fontScale="90000"/>
          </a:bodyPr>
          <a:lstStyle/>
          <a:p>
            <a:pPr algn="l" eaLnBrk="1" fontAlgn="auto" hangingPunct="1">
              <a:spcAft>
                <a:spcPts val="0"/>
              </a:spcAft>
              <a:defRPr/>
            </a:pPr>
            <a:r>
              <a:rPr lang="en-GB" altLang="en-US" sz="3100" b="1" dirty="0">
                <a:solidFill>
                  <a:schemeClr val="bg1">
                    <a:lumMod val="50000"/>
                  </a:schemeClr>
                </a:solidFill>
              </a:rPr>
              <a:t>ISO 20022 Groups</a:t>
            </a:r>
            <a:br>
              <a:rPr lang="en-GB" altLang="en-US" sz="2800" b="1" dirty="0">
                <a:solidFill>
                  <a:schemeClr val="bg1">
                    <a:lumMod val="50000"/>
                  </a:schemeClr>
                </a:solidFill>
              </a:rPr>
            </a:br>
            <a:r>
              <a:rPr lang="en-GB" altLang="en-US" sz="2700" b="1" dirty="0">
                <a:solidFill>
                  <a:schemeClr val="bg1">
                    <a:lumMod val="50000"/>
                  </a:schemeClr>
                </a:solidFill>
              </a:rPr>
              <a:t>Business justification registration process (new submissions) </a:t>
            </a:r>
          </a:p>
        </p:txBody>
      </p:sp>
      <p:sp>
        <p:nvSpPr>
          <p:cNvPr id="29744" name="Text Box 7">
            <a:extLst>
              <a:ext uri="{FF2B5EF4-FFF2-40B4-BE49-F238E27FC236}">
                <a16:creationId xmlns:a16="http://schemas.microsoft.com/office/drawing/2014/main" id="{54D9F4CF-ECD7-4CA9-94DC-2845949074CA}"/>
              </a:ext>
            </a:extLst>
          </p:cNvPr>
          <p:cNvSpPr txBox="1">
            <a:spLocks noChangeArrowheads="1"/>
          </p:cNvSpPr>
          <p:nvPr/>
        </p:nvSpPr>
        <p:spPr bwMode="auto">
          <a:xfrm>
            <a:off x="5097464" y="1770064"/>
            <a:ext cx="498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GB" altLang="en-US" sz="2000" dirty="0">
                <a:solidFill>
                  <a:schemeClr val="bg1">
                    <a:lumMod val="50000"/>
                  </a:schemeClr>
                </a:solidFill>
                <a:latin typeface="Arial" panose="020B0604020202020204" pitchFamily="34" charset="0"/>
              </a:rPr>
              <a:t>Financial industry group or standards body</a:t>
            </a:r>
          </a:p>
        </p:txBody>
      </p:sp>
      <p:sp>
        <p:nvSpPr>
          <p:cNvPr id="29703" name="Text Box 12">
            <a:extLst>
              <a:ext uri="{FF2B5EF4-FFF2-40B4-BE49-F238E27FC236}">
                <a16:creationId xmlns:a16="http://schemas.microsoft.com/office/drawing/2014/main" id="{FEF97428-0510-41B6-9C04-8148E6E2ACD7}"/>
              </a:ext>
            </a:extLst>
          </p:cNvPr>
          <p:cNvSpPr txBox="1">
            <a:spLocks noChangeArrowheads="1"/>
          </p:cNvSpPr>
          <p:nvPr/>
        </p:nvSpPr>
        <p:spPr bwMode="auto">
          <a:xfrm>
            <a:off x="5097464" y="2327276"/>
            <a:ext cx="2543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GB" altLang="en-US" sz="2000" dirty="0">
                <a:solidFill>
                  <a:schemeClr val="bg1">
                    <a:lumMod val="50000"/>
                  </a:schemeClr>
                </a:solidFill>
                <a:latin typeface="Arial" panose="020B0604020202020204" pitchFamily="34" charset="0"/>
              </a:rPr>
              <a:t>Business justification</a:t>
            </a:r>
          </a:p>
        </p:txBody>
      </p:sp>
      <p:sp>
        <p:nvSpPr>
          <p:cNvPr id="29740" name="Text Box 17">
            <a:extLst>
              <a:ext uri="{FF2B5EF4-FFF2-40B4-BE49-F238E27FC236}">
                <a16:creationId xmlns:a16="http://schemas.microsoft.com/office/drawing/2014/main" id="{E085D6C7-5181-41D4-AA0C-B72E0A4839D3}"/>
              </a:ext>
            </a:extLst>
          </p:cNvPr>
          <p:cNvSpPr txBox="1">
            <a:spLocks noChangeArrowheads="1"/>
          </p:cNvSpPr>
          <p:nvPr/>
        </p:nvSpPr>
        <p:spPr bwMode="auto">
          <a:xfrm>
            <a:off x="5097463" y="2838451"/>
            <a:ext cx="450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GB" altLang="en-US" sz="2000" dirty="0">
                <a:solidFill>
                  <a:schemeClr val="bg1">
                    <a:lumMod val="50000"/>
                  </a:schemeClr>
                </a:solidFill>
                <a:latin typeface="Arial" panose="020B0604020202020204" pitchFamily="34" charset="0"/>
              </a:rPr>
              <a:t>Project approval &amp; allocation to a SEG</a:t>
            </a:r>
          </a:p>
        </p:txBody>
      </p:sp>
      <p:sp>
        <p:nvSpPr>
          <p:cNvPr id="29706" name="Text Box 32">
            <a:extLst>
              <a:ext uri="{FF2B5EF4-FFF2-40B4-BE49-F238E27FC236}">
                <a16:creationId xmlns:a16="http://schemas.microsoft.com/office/drawing/2014/main" id="{E8812850-747A-432D-BB40-52E5412DF7F9}"/>
              </a:ext>
            </a:extLst>
          </p:cNvPr>
          <p:cNvSpPr txBox="1">
            <a:spLocks noChangeArrowheads="1"/>
          </p:cNvSpPr>
          <p:nvPr/>
        </p:nvSpPr>
        <p:spPr bwMode="auto">
          <a:xfrm>
            <a:off x="5092701" y="4121151"/>
            <a:ext cx="2360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GB" altLang="en-US" sz="2000" dirty="0">
                <a:solidFill>
                  <a:schemeClr val="bg1">
                    <a:lumMod val="50000"/>
                  </a:schemeClr>
                </a:solidFill>
                <a:latin typeface="Arial" panose="020B0604020202020204" pitchFamily="34" charset="0"/>
              </a:rPr>
              <a:t>Business validation</a:t>
            </a:r>
          </a:p>
        </p:txBody>
      </p:sp>
      <p:sp>
        <p:nvSpPr>
          <p:cNvPr id="29708" name="Text Box 37">
            <a:extLst>
              <a:ext uri="{FF2B5EF4-FFF2-40B4-BE49-F238E27FC236}">
                <a16:creationId xmlns:a16="http://schemas.microsoft.com/office/drawing/2014/main" id="{B2C5B7D7-9E67-4E5C-9956-9B88D77804E9}"/>
              </a:ext>
            </a:extLst>
          </p:cNvPr>
          <p:cNvSpPr txBox="1">
            <a:spLocks noChangeArrowheads="1"/>
          </p:cNvSpPr>
          <p:nvPr/>
        </p:nvSpPr>
        <p:spPr bwMode="auto">
          <a:xfrm>
            <a:off x="5097463" y="4546601"/>
            <a:ext cx="2286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GB" altLang="en-US" sz="2000" dirty="0">
                <a:solidFill>
                  <a:schemeClr val="bg1">
                    <a:lumMod val="50000"/>
                  </a:schemeClr>
                </a:solidFill>
                <a:latin typeface="Arial" panose="020B0604020202020204" pitchFamily="34" charset="0"/>
              </a:rPr>
              <a:t>Official registration</a:t>
            </a:r>
          </a:p>
          <a:p>
            <a:pPr>
              <a:spcBef>
                <a:spcPct val="0"/>
              </a:spcBef>
              <a:buFontTx/>
              <a:buNone/>
              <a:defRPr/>
            </a:pPr>
            <a:r>
              <a:rPr lang="en-GB" altLang="en-US" sz="2000" dirty="0">
                <a:solidFill>
                  <a:schemeClr val="bg1">
                    <a:lumMod val="50000"/>
                  </a:schemeClr>
                </a:solidFill>
                <a:latin typeface="Arial" panose="020B0604020202020204" pitchFamily="34" charset="0"/>
              </a:rPr>
              <a:t>and publication</a:t>
            </a:r>
          </a:p>
        </p:txBody>
      </p:sp>
      <p:sp>
        <p:nvSpPr>
          <p:cNvPr id="29710" name="Text Box 47">
            <a:extLst>
              <a:ext uri="{FF2B5EF4-FFF2-40B4-BE49-F238E27FC236}">
                <a16:creationId xmlns:a16="http://schemas.microsoft.com/office/drawing/2014/main" id="{50A921C1-C176-42F7-BFE7-19BF4D8BFBBE}"/>
              </a:ext>
            </a:extLst>
          </p:cNvPr>
          <p:cNvSpPr txBox="1">
            <a:spLocks noChangeArrowheads="1"/>
          </p:cNvSpPr>
          <p:nvPr/>
        </p:nvSpPr>
        <p:spPr bwMode="auto">
          <a:xfrm>
            <a:off x="5078414" y="5305426"/>
            <a:ext cx="2484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GB" altLang="en-US" sz="2000" dirty="0">
                <a:solidFill>
                  <a:schemeClr val="bg1">
                    <a:lumMod val="50000"/>
                  </a:schemeClr>
                </a:solidFill>
                <a:latin typeface="Arial" panose="020B0604020202020204" pitchFamily="34" charset="0"/>
              </a:rPr>
              <a:t>Optional pilot testing</a:t>
            </a:r>
          </a:p>
          <a:p>
            <a:pPr>
              <a:spcBef>
                <a:spcPct val="0"/>
              </a:spcBef>
              <a:buFontTx/>
              <a:buNone/>
              <a:defRPr/>
            </a:pPr>
            <a:r>
              <a:rPr lang="en-GB" altLang="en-US" sz="2000" dirty="0">
                <a:solidFill>
                  <a:schemeClr val="bg1">
                    <a:lumMod val="50000"/>
                  </a:schemeClr>
                </a:solidFill>
                <a:latin typeface="Arial" panose="020B0604020202020204" pitchFamily="34" charset="0"/>
              </a:rPr>
              <a:t>or first implementers</a:t>
            </a:r>
          </a:p>
        </p:txBody>
      </p:sp>
      <p:grpSp>
        <p:nvGrpSpPr>
          <p:cNvPr id="35849" name="Group 52">
            <a:extLst>
              <a:ext uri="{FF2B5EF4-FFF2-40B4-BE49-F238E27FC236}">
                <a16:creationId xmlns:a16="http://schemas.microsoft.com/office/drawing/2014/main" id="{0F91047F-C511-464A-8A44-12B86C44FB48}"/>
              </a:ext>
            </a:extLst>
          </p:cNvPr>
          <p:cNvGrpSpPr>
            <a:grpSpLocks/>
          </p:cNvGrpSpPr>
          <p:nvPr/>
        </p:nvGrpSpPr>
        <p:grpSpPr bwMode="auto">
          <a:xfrm>
            <a:off x="1825626" y="1504951"/>
            <a:ext cx="822325" cy="4822825"/>
            <a:chOff x="190" y="827"/>
            <a:chExt cx="603" cy="3159"/>
          </a:xfrm>
        </p:grpSpPr>
        <p:sp>
          <p:nvSpPr>
            <p:cNvPr id="35891" name="AutoShape 50">
              <a:extLst>
                <a:ext uri="{FF2B5EF4-FFF2-40B4-BE49-F238E27FC236}">
                  <a16:creationId xmlns:a16="http://schemas.microsoft.com/office/drawing/2014/main" id="{1AB3C751-5B0B-41C4-8043-2AE237B00F32}"/>
                </a:ext>
              </a:extLst>
            </p:cNvPr>
            <p:cNvSpPr>
              <a:spLocks/>
            </p:cNvSpPr>
            <p:nvPr/>
          </p:nvSpPr>
          <p:spPr bwMode="auto">
            <a:xfrm>
              <a:off x="585" y="827"/>
              <a:ext cx="208" cy="3159"/>
            </a:xfrm>
            <a:prstGeom prst="leftBrace">
              <a:avLst>
                <a:gd name="adj1" fmla="val 126562"/>
                <a:gd name="adj2" fmla="val 50000"/>
              </a:avLst>
            </a:prstGeom>
            <a:noFill/>
            <a:ln w="28575">
              <a:solidFill>
                <a:schemeClr val="bg1">
                  <a:lumMod val="8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defRPr/>
              </a:pPr>
              <a:endParaRPr lang="en-US" altLang="en-US" sz="2400">
                <a:latin typeface="Arial" pitchFamily="34" charset="0"/>
              </a:endParaRPr>
            </a:p>
          </p:txBody>
        </p:sp>
        <p:sp>
          <p:nvSpPr>
            <p:cNvPr id="35892" name="Text Box 51">
              <a:extLst>
                <a:ext uri="{FF2B5EF4-FFF2-40B4-BE49-F238E27FC236}">
                  <a16:creationId xmlns:a16="http://schemas.microsoft.com/office/drawing/2014/main" id="{F89DAA4C-85ED-445C-8B04-14D48B9EC245}"/>
                </a:ext>
              </a:extLst>
            </p:cNvPr>
            <p:cNvSpPr txBox="1">
              <a:spLocks noChangeArrowheads="1"/>
            </p:cNvSpPr>
            <p:nvPr/>
          </p:nvSpPr>
          <p:spPr bwMode="auto">
            <a:xfrm>
              <a:off x="190" y="901"/>
              <a:ext cx="315" cy="2818"/>
            </a:xfrm>
            <a:prstGeom prst="rect">
              <a:avLst/>
            </a:prstGeom>
            <a:gradFill rotWithShape="1">
              <a:gsLst>
                <a:gs pos="100000">
                  <a:schemeClr val="bg1">
                    <a:lumMod val="85000"/>
                  </a:schemeClr>
                </a:gs>
                <a:gs pos="100000">
                  <a:schemeClr val="accent1"/>
                </a:gs>
              </a:gsLst>
              <a:lin ang="0" scaled="1"/>
            </a:gradFill>
            <a:ln w="28575" algn="ctr">
              <a:solidFill>
                <a:schemeClr val="bg1">
                  <a:lumMod val="85000"/>
                </a:schemeClr>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GB" altLang="en-US" sz="2400" b="1" dirty="0">
                  <a:solidFill>
                    <a:schemeClr val="bg1"/>
                  </a:solidFill>
                  <a:latin typeface="Arial" pitchFamily="34" charset="0"/>
                </a:rPr>
                <a:t>R</a:t>
              </a:r>
            </a:p>
            <a:p>
              <a:pPr algn="ctr">
                <a:spcBef>
                  <a:spcPct val="0"/>
                </a:spcBef>
                <a:buFontTx/>
                <a:buNone/>
                <a:defRPr/>
              </a:pPr>
              <a:r>
                <a:rPr lang="en-GB" altLang="en-US" sz="2400" b="1" dirty="0">
                  <a:solidFill>
                    <a:schemeClr val="bg1"/>
                  </a:solidFill>
                  <a:latin typeface="Arial" pitchFamily="34" charset="0"/>
                </a:rPr>
                <a:t>M</a:t>
              </a:r>
            </a:p>
            <a:p>
              <a:pPr algn="ctr">
                <a:spcBef>
                  <a:spcPct val="0"/>
                </a:spcBef>
                <a:buFontTx/>
                <a:buNone/>
                <a:defRPr/>
              </a:pPr>
              <a:r>
                <a:rPr lang="en-GB" altLang="en-US" sz="2400" b="1" dirty="0">
                  <a:solidFill>
                    <a:schemeClr val="bg1"/>
                  </a:solidFill>
                  <a:latin typeface="Arial" pitchFamily="34" charset="0"/>
                </a:rPr>
                <a:t>G</a:t>
              </a:r>
            </a:p>
            <a:p>
              <a:pPr algn="ctr">
                <a:spcBef>
                  <a:spcPct val="0"/>
                </a:spcBef>
                <a:buFontTx/>
                <a:buNone/>
                <a:defRPr/>
              </a:pPr>
              <a:endParaRPr lang="en-GB" altLang="en-US" sz="2400" b="1" dirty="0">
                <a:solidFill>
                  <a:schemeClr val="bg1"/>
                </a:solidFill>
                <a:latin typeface="Arial" pitchFamily="34" charset="0"/>
              </a:endParaRPr>
            </a:p>
            <a:p>
              <a:pPr algn="ctr">
                <a:spcBef>
                  <a:spcPct val="0"/>
                </a:spcBef>
                <a:buFontTx/>
                <a:buNone/>
                <a:defRPr/>
              </a:pPr>
              <a:r>
                <a:rPr lang="en-GB" altLang="en-US" sz="2400" b="1" dirty="0">
                  <a:solidFill>
                    <a:schemeClr val="bg1"/>
                  </a:solidFill>
                  <a:latin typeface="Arial" pitchFamily="34" charset="0"/>
                </a:rPr>
                <a:t>m</a:t>
              </a:r>
            </a:p>
            <a:p>
              <a:pPr algn="ctr">
                <a:spcBef>
                  <a:spcPct val="0"/>
                </a:spcBef>
                <a:buFontTx/>
                <a:buNone/>
                <a:defRPr/>
              </a:pPr>
              <a:r>
                <a:rPr lang="en-GB" altLang="en-US" sz="2400" b="1" dirty="0">
                  <a:solidFill>
                    <a:schemeClr val="bg1"/>
                  </a:solidFill>
                  <a:latin typeface="Arial" pitchFamily="34" charset="0"/>
                </a:rPr>
                <a:t>o</a:t>
              </a:r>
            </a:p>
            <a:p>
              <a:pPr algn="ctr">
                <a:spcBef>
                  <a:spcPct val="0"/>
                </a:spcBef>
                <a:buFontTx/>
                <a:buNone/>
                <a:defRPr/>
              </a:pPr>
              <a:r>
                <a:rPr lang="en-GB" altLang="en-US" sz="2400" b="1" dirty="0">
                  <a:solidFill>
                    <a:schemeClr val="bg1"/>
                  </a:solidFill>
                  <a:latin typeface="Arial" pitchFamily="34" charset="0"/>
                </a:rPr>
                <a:t>n</a:t>
              </a:r>
            </a:p>
            <a:p>
              <a:pPr algn="ctr">
                <a:spcBef>
                  <a:spcPct val="0"/>
                </a:spcBef>
                <a:buFontTx/>
                <a:buNone/>
                <a:defRPr/>
              </a:pPr>
              <a:r>
                <a:rPr lang="en-GB" altLang="en-US" sz="2400" b="1" dirty="0" err="1">
                  <a:solidFill>
                    <a:schemeClr val="bg1"/>
                  </a:solidFill>
                  <a:latin typeface="Arial" pitchFamily="34" charset="0"/>
                </a:rPr>
                <a:t>i</a:t>
              </a:r>
              <a:endParaRPr lang="en-GB" altLang="en-US" sz="2400" b="1" dirty="0">
                <a:solidFill>
                  <a:schemeClr val="bg1"/>
                </a:solidFill>
                <a:latin typeface="Arial" pitchFamily="34" charset="0"/>
              </a:endParaRPr>
            </a:p>
            <a:p>
              <a:pPr algn="ctr">
                <a:spcBef>
                  <a:spcPct val="0"/>
                </a:spcBef>
                <a:buFontTx/>
                <a:buNone/>
                <a:defRPr/>
              </a:pPr>
              <a:r>
                <a:rPr lang="en-GB" altLang="en-US" sz="2400" b="1" dirty="0">
                  <a:solidFill>
                    <a:schemeClr val="bg1"/>
                  </a:solidFill>
                  <a:latin typeface="Arial" pitchFamily="34" charset="0"/>
                </a:rPr>
                <a:t>t</a:t>
              </a:r>
            </a:p>
            <a:p>
              <a:pPr algn="ctr">
                <a:spcBef>
                  <a:spcPct val="0"/>
                </a:spcBef>
                <a:buFontTx/>
                <a:buNone/>
                <a:defRPr/>
              </a:pPr>
              <a:r>
                <a:rPr lang="en-GB" altLang="en-US" sz="2400" b="1" dirty="0">
                  <a:solidFill>
                    <a:schemeClr val="bg1"/>
                  </a:solidFill>
                  <a:latin typeface="Arial" pitchFamily="34" charset="0"/>
                </a:rPr>
                <a:t>o</a:t>
              </a:r>
            </a:p>
            <a:p>
              <a:pPr algn="ctr">
                <a:spcBef>
                  <a:spcPct val="0"/>
                </a:spcBef>
                <a:buFontTx/>
                <a:buNone/>
                <a:defRPr/>
              </a:pPr>
              <a:r>
                <a:rPr lang="en-GB" altLang="en-US" sz="2400" b="1" dirty="0">
                  <a:solidFill>
                    <a:schemeClr val="bg1"/>
                  </a:solidFill>
                  <a:latin typeface="Arial" pitchFamily="34" charset="0"/>
                </a:rPr>
                <a:t>r</a:t>
              </a:r>
            </a:p>
            <a:p>
              <a:pPr algn="ctr">
                <a:spcBef>
                  <a:spcPct val="0"/>
                </a:spcBef>
                <a:buFontTx/>
                <a:buNone/>
                <a:defRPr/>
              </a:pPr>
              <a:r>
                <a:rPr lang="en-GB" altLang="en-US" sz="2400" b="1" dirty="0">
                  <a:solidFill>
                    <a:schemeClr val="bg1"/>
                  </a:solidFill>
                  <a:latin typeface="Arial" pitchFamily="34" charset="0"/>
                </a:rPr>
                <a:t>s</a:t>
              </a:r>
              <a:endParaRPr lang="en-US" altLang="en-US" sz="2400" b="1" dirty="0">
                <a:solidFill>
                  <a:schemeClr val="bg1"/>
                </a:solidFill>
                <a:latin typeface="Arial" pitchFamily="34" charset="0"/>
              </a:endParaRPr>
            </a:p>
          </p:txBody>
        </p:sp>
      </p:grpSp>
      <p:sp>
        <p:nvSpPr>
          <p:cNvPr id="29723" name="Text Box 27">
            <a:extLst>
              <a:ext uri="{FF2B5EF4-FFF2-40B4-BE49-F238E27FC236}">
                <a16:creationId xmlns:a16="http://schemas.microsoft.com/office/drawing/2014/main" id="{C7F6600C-BCB3-4A29-9694-BBD89357D004}"/>
              </a:ext>
            </a:extLst>
          </p:cNvPr>
          <p:cNvSpPr txBox="1">
            <a:spLocks noChangeArrowheads="1"/>
          </p:cNvSpPr>
          <p:nvPr/>
        </p:nvSpPr>
        <p:spPr bwMode="auto">
          <a:xfrm>
            <a:off x="5097463" y="3525839"/>
            <a:ext cx="4532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GB" altLang="en-US" sz="2000" dirty="0">
                <a:solidFill>
                  <a:schemeClr val="bg1">
                    <a:lumMod val="50000"/>
                  </a:schemeClr>
                </a:solidFill>
                <a:latin typeface="Arial" panose="020B0604020202020204" pitchFamily="34" charset="0"/>
              </a:rPr>
              <a:t>Development &amp; provisional registration</a:t>
            </a:r>
          </a:p>
        </p:txBody>
      </p:sp>
      <p:sp>
        <p:nvSpPr>
          <p:cNvPr id="35852" name="Line 55">
            <a:extLst>
              <a:ext uri="{FF2B5EF4-FFF2-40B4-BE49-F238E27FC236}">
                <a16:creationId xmlns:a16="http://schemas.microsoft.com/office/drawing/2014/main" id="{A2C21973-D8F6-45AD-A81E-2E46EB624447}"/>
              </a:ext>
            </a:extLst>
          </p:cNvPr>
          <p:cNvSpPr>
            <a:spLocks noChangeShapeType="1"/>
          </p:cNvSpPr>
          <p:nvPr/>
        </p:nvSpPr>
        <p:spPr bwMode="auto">
          <a:xfrm>
            <a:off x="4716463" y="3292475"/>
            <a:ext cx="2500312" cy="0"/>
          </a:xfrm>
          <a:prstGeom prst="line">
            <a:avLst/>
          </a:prstGeom>
          <a:noFill/>
          <a:ln w="9525">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defRPr/>
            </a:pPr>
            <a:endParaRPr lang="en-GB"/>
          </a:p>
        </p:txBody>
      </p:sp>
      <p:sp>
        <p:nvSpPr>
          <p:cNvPr id="35853" name="Line 56">
            <a:extLst>
              <a:ext uri="{FF2B5EF4-FFF2-40B4-BE49-F238E27FC236}">
                <a16:creationId xmlns:a16="http://schemas.microsoft.com/office/drawing/2014/main" id="{7B0ADCF0-D374-4771-8A90-BA244DC922F0}"/>
              </a:ext>
            </a:extLst>
          </p:cNvPr>
          <p:cNvSpPr>
            <a:spLocks noChangeShapeType="1"/>
          </p:cNvSpPr>
          <p:nvPr/>
        </p:nvSpPr>
        <p:spPr bwMode="auto">
          <a:xfrm>
            <a:off x="4685662" y="4535172"/>
            <a:ext cx="3546475" cy="0"/>
          </a:xfrm>
          <a:prstGeom prst="line">
            <a:avLst/>
          </a:prstGeom>
          <a:noFill/>
          <a:ln w="9525">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defRPr/>
            </a:pPr>
            <a:endParaRPr lang="en-GB"/>
          </a:p>
        </p:txBody>
      </p:sp>
      <p:sp>
        <p:nvSpPr>
          <p:cNvPr id="35854" name="Text Box 52">
            <a:extLst>
              <a:ext uri="{FF2B5EF4-FFF2-40B4-BE49-F238E27FC236}">
                <a16:creationId xmlns:a16="http://schemas.microsoft.com/office/drawing/2014/main" id="{FB574DF2-17AF-46C6-B6D0-0BAB8E9E09AE}"/>
              </a:ext>
            </a:extLst>
          </p:cNvPr>
          <p:cNvSpPr txBox="1">
            <a:spLocks noChangeArrowheads="1"/>
          </p:cNvSpPr>
          <p:nvPr/>
        </p:nvSpPr>
        <p:spPr bwMode="auto">
          <a:xfrm>
            <a:off x="7424738" y="3138488"/>
            <a:ext cx="323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defRPr/>
            </a:pPr>
            <a:r>
              <a:rPr lang="en-US" altLang="en-US" sz="1600" b="1" dirty="0">
                <a:solidFill>
                  <a:schemeClr val="bg1">
                    <a:lumMod val="75000"/>
                  </a:schemeClr>
                </a:solidFill>
                <a:latin typeface="Arial" pitchFamily="34" charset="0"/>
              </a:rPr>
              <a:t>Candidate ISO 20022 messages</a:t>
            </a:r>
          </a:p>
        </p:txBody>
      </p:sp>
      <p:sp>
        <p:nvSpPr>
          <p:cNvPr id="35855" name="Text Box 53">
            <a:extLst>
              <a:ext uri="{FF2B5EF4-FFF2-40B4-BE49-F238E27FC236}">
                <a16:creationId xmlns:a16="http://schemas.microsoft.com/office/drawing/2014/main" id="{E3F4A00B-E2D3-4427-ADA2-4A308B806706}"/>
              </a:ext>
            </a:extLst>
          </p:cNvPr>
          <p:cNvSpPr txBox="1">
            <a:spLocks noChangeArrowheads="1"/>
          </p:cNvSpPr>
          <p:nvPr/>
        </p:nvSpPr>
        <p:spPr bwMode="auto">
          <a:xfrm>
            <a:off x="8318501" y="4338638"/>
            <a:ext cx="2193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defRPr/>
            </a:pPr>
            <a:r>
              <a:rPr lang="en-US" altLang="en-US" sz="1600" b="1" dirty="0">
                <a:solidFill>
                  <a:schemeClr val="bg1">
                    <a:lumMod val="75000"/>
                  </a:schemeClr>
                </a:solidFill>
                <a:latin typeface="Arial" pitchFamily="34" charset="0"/>
              </a:rPr>
              <a:t>ISO 20022 messages</a:t>
            </a:r>
          </a:p>
        </p:txBody>
      </p:sp>
      <p:pic>
        <p:nvPicPr>
          <p:cNvPr id="2" name="Picture 42">
            <a:extLst>
              <a:ext uri="{FF2B5EF4-FFF2-40B4-BE49-F238E27FC236}">
                <a16:creationId xmlns:a16="http://schemas.microsoft.com/office/drawing/2014/main" id="{65EC84AF-7573-4A5C-829B-E5949789C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3738" y="334963"/>
            <a:ext cx="8620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58" name="Group 4">
            <a:extLst>
              <a:ext uri="{FF2B5EF4-FFF2-40B4-BE49-F238E27FC236}">
                <a16:creationId xmlns:a16="http://schemas.microsoft.com/office/drawing/2014/main" id="{0C50153F-6E39-4B77-B376-3555D83927C7}"/>
              </a:ext>
            </a:extLst>
          </p:cNvPr>
          <p:cNvGrpSpPr>
            <a:grpSpLocks/>
          </p:cNvGrpSpPr>
          <p:nvPr/>
        </p:nvGrpSpPr>
        <p:grpSpPr bwMode="auto">
          <a:xfrm>
            <a:off x="3303589" y="1722438"/>
            <a:ext cx="1430337" cy="615950"/>
            <a:chOff x="1571" y="821"/>
            <a:chExt cx="901" cy="388"/>
          </a:xfrm>
        </p:grpSpPr>
        <p:sp>
          <p:nvSpPr>
            <p:cNvPr id="35883" name="AutoShape 5">
              <a:extLst>
                <a:ext uri="{FF2B5EF4-FFF2-40B4-BE49-F238E27FC236}">
                  <a16:creationId xmlns:a16="http://schemas.microsoft.com/office/drawing/2014/main" id="{4DD8A3A7-9C77-404A-AC87-BB7A9CCCAC83}"/>
                </a:ext>
              </a:extLst>
            </p:cNvPr>
            <p:cNvSpPr>
              <a:spLocks noChangeArrowheads="1"/>
            </p:cNvSpPr>
            <p:nvPr/>
          </p:nvSpPr>
          <p:spPr bwMode="auto">
            <a:xfrm rot="5400000">
              <a:off x="1834" y="576"/>
              <a:ext cx="370" cy="895"/>
            </a:xfrm>
            <a:prstGeom prst="homePlate">
              <a:avLst>
                <a:gd name="adj" fmla="val 25000"/>
              </a:avLst>
            </a:prstGeom>
            <a:solidFill>
              <a:srgbClr val="66CCFF"/>
            </a:solidFill>
            <a:ln w="12700">
              <a:solidFill>
                <a:schemeClr val="bg2"/>
              </a:solidFill>
              <a:miter lim="800000"/>
              <a:headEnd/>
              <a:tailEnd/>
            </a:ln>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GB" altLang="en-US" sz="1500">
                <a:latin typeface="Arial" panose="020B0604020202020204" pitchFamily="34" charset="0"/>
              </a:endParaRPr>
            </a:p>
          </p:txBody>
        </p:sp>
        <p:sp>
          <p:nvSpPr>
            <p:cNvPr id="67" name="Text Box 6">
              <a:extLst>
                <a:ext uri="{FF2B5EF4-FFF2-40B4-BE49-F238E27FC236}">
                  <a16:creationId xmlns:a16="http://schemas.microsoft.com/office/drawing/2014/main" id="{66004CE2-96A7-422D-A6DD-FE7F8347E8EA}"/>
                </a:ext>
              </a:extLst>
            </p:cNvPr>
            <p:cNvSpPr txBox="1">
              <a:spLocks noChangeArrowheads="1"/>
            </p:cNvSpPr>
            <p:nvPr/>
          </p:nvSpPr>
          <p:spPr bwMode="auto">
            <a:xfrm>
              <a:off x="1630" y="821"/>
              <a:ext cx="84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500" b="1" dirty="0">
                  <a:solidFill>
                    <a:schemeClr val="tx1">
                      <a:lumMod val="65000"/>
                      <a:lumOff val="35000"/>
                    </a:schemeClr>
                  </a:solidFill>
                  <a:latin typeface="Arial" panose="020B0604020202020204" pitchFamily="34" charset="0"/>
                </a:rPr>
                <a:t>Submitting</a:t>
              </a:r>
            </a:p>
            <a:p>
              <a:pPr algn="ctr">
                <a:spcBef>
                  <a:spcPct val="0"/>
                </a:spcBef>
                <a:buFontTx/>
                <a:buNone/>
                <a:defRPr/>
              </a:pPr>
              <a:r>
                <a:rPr lang="en-US" altLang="en-US" sz="1500" b="1" dirty="0" err="1">
                  <a:solidFill>
                    <a:schemeClr val="tx1">
                      <a:lumMod val="65000"/>
                      <a:lumOff val="35000"/>
                    </a:schemeClr>
                  </a:solidFill>
                  <a:latin typeface="Arial" panose="020B0604020202020204" pitchFamily="34" charset="0"/>
                </a:rPr>
                <a:t>organisation</a:t>
              </a:r>
              <a:endParaRPr lang="en-US" altLang="en-US" sz="1500" b="1" dirty="0">
                <a:solidFill>
                  <a:schemeClr val="tx1">
                    <a:lumMod val="65000"/>
                    <a:lumOff val="35000"/>
                  </a:schemeClr>
                </a:solidFill>
                <a:latin typeface="Arial" panose="020B0604020202020204" pitchFamily="34" charset="0"/>
              </a:endParaRPr>
            </a:p>
          </p:txBody>
        </p:sp>
      </p:grpSp>
      <p:sp>
        <p:nvSpPr>
          <p:cNvPr id="35859" name="AutoShape 10">
            <a:extLst>
              <a:ext uri="{FF2B5EF4-FFF2-40B4-BE49-F238E27FC236}">
                <a16:creationId xmlns:a16="http://schemas.microsoft.com/office/drawing/2014/main" id="{415430E1-412C-4768-AFC6-0866DEC56419}"/>
              </a:ext>
            </a:extLst>
          </p:cNvPr>
          <p:cNvSpPr>
            <a:spLocks noChangeArrowheads="1"/>
          </p:cNvSpPr>
          <p:nvPr/>
        </p:nvSpPr>
        <p:spPr bwMode="auto">
          <a:xfrm rot="5400000">
            <a:off x="3687763" y="1876425"/>
            <a:ext cx="654050" cy="1422400"/>
          </a:xfrm>
          <a:prstGeom prst="chevron">
            <a:avLst>
              <a:gd name="adj" fmla="val 25000"/>
            </a:avLst>
          </a:prstGeom>
          <a:solidFill>
            <a:srgbClr val="66FFFF"/>
          </a:solidFill>
          <a:ln w="12700" algn="ctr">
            <a:solidFill>
              <a:schemeClr val="bg2"/>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Arial" panose="020B0604020202020204" pitchFamily="34" charset="0"/>
            </a:endParaRPr>
          </a:p>
        </p:txBody>
      </p:sp>
      <p:sp>
        <p:nvSpPr>
          <p:cNvPr id="69" name="Text Box 11">
            <a:extLst>
              <a:ext uri="{FF2B5EF4-FFF2-40B4-BE49-F238E27FC236}">
                <a16:creationId xmlns:a16="http://schemas.microsoft.com/office/drawing/2014/main" id="{1E0CA597-16AD-432C-9C6F-9B2AB7F9896B}"/>
              </a:ext>
            </a:extLst>
          </p:cNvPr>
          <p:cNvSpPr txBox="1">
            <a:spLocks noChangeArrowheads="1"/>
          </p:cNvSpPr>
          <p:nvPr/>
        </p:nvSpPr>
        <p:spPr bwMode="auto">
          <a:xfrm>
            <a:off x="3421063" y="2349501"/>
            <a:ext cx="12509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GB" altLang="en-US" sz="1500" b="1" dirty="0">
                <a:solidFill>
                  <a:schemeClr val="tx1">
                    <a:lumMod val="65000"/>
                    <a:lumOff val="35000"/>
                  </a:schemeClr>
                </a:solidFill>
                <a:latin typeface="Arial" panose="020B0604020202020204" pitchFamily="34" charset="0"/>
              </a:rPr>
              <a:t>Business </a:t>
            </a:r>
          </a:p>
          <a:p>
            <a:pPr algn="ctr">
              <a:spcBef>
                <a:spcPct val="0"/>
              </a:spcBef>
              <a:buFontTx/>
              <a:buNone/>
              <a:defRPr/>
            </a:pPr>
            <a:r>
              <a:rPr lang="en-GB" altLang="en-US" sz="1500" b="1" dirty="0">
                <a:solidFill>
                  <a:schemeClr val="tx1">
                    <a:lumMod val="65000"/>
                    <a:lumOff val="35000"/>
                  </a:schemeClr>
                </a:solidFill>
                <a:latin typeface="Arial" panose="020B0604020202020204" pitchFamily="34" charset="0"/>
              </a:rPr>
              <a:t>justification</a:t>
            </a:r>
            <a:endParaRPr lang="en-US" altLang="en-US" sz="1500" b="1" dirty="0">
              <a:solidFill>
                <a:schemeClr val="tx1">
                  <a:lumMod val="65000"/>
                  <a:lumOff val="35000"/>
                </a:schemeClr>
              </a:solidFill>
              <a:latin typeface="Arial" panose="020B0604020202020204" pitchFamily="34" charset="0"/>
            </a:endParaRPr>
          </a:p>
        </p:txBody>
      </p:sp>
      <p:grpSp>
        <p:nvGrpSpPr>
          <p:cNvPr id="35861" name="Group 14">
            <a:extLst>
              <a:ext uri="{FF2B5EF4-FFF2-40B4-BE49-F238E27FC236}">
                <a16:creationId xmlns:a16="http://schemas.microsoft.com/office/drawing/2014/main" id="{76426BDD-C848-4579-ACB9-8E6C393E8CF0}"/>
              </a:ext>
            </a:extLst>
          </p:cNvPr>
          <p:cNvGrpSpPr>
            <a:grpSpLocks/>
          </p:cNvGrpSpPr>
          <p:nvPr/>
        </p:nvGrpSpPr>
        <p:grpSpPr bwMode="auto">
          <a:xfrm>
            <a:off x="3303588" y="2824164"/>
            <a:ext cx="1420812" cy="587375"/>
            <a:chOff x="1571" y="1545"/>
            <a:chExt cx="895" cy="370"/>
          </a:xfrm>
        </p:grpSpPr>
        <p:sp>
          <p:nvSpPr>
            <p:cNvPr id="35881" name="AutoShape 15">
              <a:extLst>
                <a:ext uri="{FF2B5EF4-FFF2-40B4-BE49-F238E27FC236}">
                  <a16:creationId xmlns:a16="http://schemas.microsoft.com/office/drawing/2014/main" id="{11F39D79-CE9A-49FD-8FA6-E0539AB405F3}"/>
                </a:ext>
              </a:extLst>
            </p:cNvPr>
            <p:cNvSpPr>
              <a:spLocks noChangeArrowheads="1"/>
            </p:cNvSpPr>
            <p:nvPr/>
          </p:nvSpPr>
          <p:spPr bwMode="auto">
            <a:xfrm rot="5400000">
              <a:off x="1834" y="1282"/>
              <a:ext cx="370" cy="895"/>
            </a:xfrm>
            <a:prstGeom prst="chevron">
              <a:avLst>
                <a:gd name="adj" fmla="val 25000"/>
              </a:avLst>
            </a:prstGeom>
            <a:solidFill>
              <a:srgbClr val="66FFCC"/>
            </a:solidFill>
            <a:ln w="12700" algn="ctr">
              <a:solidFill>
                <a:schemeClr val="bg2"/>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Arial" panose="020B0604020202020204" pitchFamily="34" charset="0"/>
              </a:endParaRPr>
            </a:p>
          </p:txBody>
        </p:sp>
        <p:sp>
          <p:nvSpPr>
            <p:cNvPr id="72" name="Text Box 16">
              <a:extLst>
                <a:ext uri="{FF2B5EF4-FFF2-40B4-BE49-F238E27FC236}">
                  <a16:creationId xmlns:a16="http://schemas.microsoft.com/office/drawing/2014/main" id="{ED23B0D7-6F04-4724-8717-01D488931440}"/>
                </a:ext>
              </a:extLst>
            </p:cNvPr>
            <p:cNvSpPr txBox="1">
              <a:spLocks noChangeArrowheads="1"/>
            </p:cNvSpPr>
            <p:nvPr/>
          </p:nvSpPr>
          <p:spPr bwMode="auto">
            <a:xfrm>
              <a:off x="1838" y="1666"/>
              <a:ext cx="39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500" b="1" dirty="0">
                  <a:solidFill>
                    <a:schemeClr val="tx1">
                      <a:lumMod val="65000"/>
                      <a:lumOff val="35000"/>
                    </a:schemeClr>
                  </a:solidFill>
                  <a:latin typeface="Arial" panose="020B0604020202020204" pitchFamily="34" charset="0"/>
                </a:rPr>
                <a:t>RMG</a:t>
              </a:r>
            </a:p>
          </p:txBody>
        </p:sp>
      </p:grpSp>
      <p:grpSp>
        <p:nvGrpSpPr>
          <p:cNvPr id="35862" name="Group 29">
            <a:extLst>
              <a:ext uri="{FF2B5EF4-FFF2-40B4-BE49-F238E27FC236}">
                <a16:creationId xmlns:a16="http://schemas.microsoft.com/office/drawing/2014/main" id="{F481FC64-C200-4E72-A0A9-663F67EFCC8F}"/>
              </a:ext>
            </a:extLst>
          </p:cNvPr>
          <p:cNvGrpSpPr>
            <a:grpSpLocks/>
          </p:cNvGrpSpPr>
          <p:nvPr/>
        </p:nvGrpSpPr>
        <p:grpSpPr bwMode="auto">
          <a:xfrm>
            <a:off x="3303588" y="4068764"/>
            <a:ext cx="1420812" cy="644525"/>
            <a:chOff x="1571" y="2551"/>
            <a:chExt cx="895" cy="406"/>
          </a:xfrm>
        </p:grpSpPr>
        <p:sp>
          <p:nvSpPr>
            <p:cNvPr id="35879" name="AutoShape 30">
              <a:extLst>
                <a:ext uri="{FF2B5EF4-FFF2-40B4-BE49-F238E27FC236}">
                  <a16:creationId xmlns:a16="http://schemas.microsoft.com/office/drawing/2014/main" id="{11DF66D9-F294-4BB7-A7FB-0ABA8CAAB314}"/>
                </a:ext>
              </a:extLst>
            </p:cNvPr>
            <p:cNvSpPr>
              <a:spLocks noChangeArrowheads="1"/>
            </p:cNvSpPr>
            <p:nvPr/>
          </p:nvSpPr>
          <p:spPr bwMode="auto">
            <a:xfrm rot="5400000">
              <a:off x="1816" y="2306"/>
              <a:ext cx="406" cy="895"/>
            </a:xfrm>
            <a:prstGeom prst="chevron">
              <a:avLst>
                <a:gd name="adj" fmla="val 25000"/>
              </a:avLst>
            </a:prstGeom>
            <a:solidFill>
              <a:srgbClr val="339933"/>
            </a:solidFill>
            <a:ln w="12700" algn="ctr">
              <a:solidFill>
                <a:schemeClr val="bg2"/>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Arial" panose="020B0604020202020204" pitchFamily="34" charset="0"/>
              </a:endParaRPr>
            </a:p>
          </p:txBody>
        </p:sp>
        <p:sp>
          <p:nvSpPr>
            <p:cNvPr id="75" name="Text Box 31">
              <a:extLst>
                <a:ext uri="{FF2B5EF4-FFF2-40B4-BE49-F238E27FC236}">
                  <a16:creationId xmlns:a16="http://schemas.microsoft.com/office/drawing/2014/main" id="{5612FFF8-4DD5-4A17-9C13-7D6C276F25AF}"/>
                </a:ext>
              </a:extLst>
            </p:cNvPr>
            <p:cNvSpPr txBox="1">
              <a:spLocks noChangeArrowheads="1"/>
            </p:cNvSpPr>
            <p:nvPr/>
          </p:nvSpPr>
          <p:spPr bwMode="auto">
            <a:xfrm>
              <a:off x="1837" y="2686"/>
              <a:ext cx="36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GB" altLang="en-US" sz="1500" b="1" dirty="0">
                  <a:solidFill>
                    <a:schemeClr val="bg1">
                      <a:lumMod val="65000"/>
                    </a:schemeClr>
                  </a:solidFill>
                  <a:latin typeface="Arial" panose="020B0604020202020204" pitchFamily="34" charset="0"/>
                </a:rPr>
                <a:t>SEG</a:t>
              </a:r>
              <a:endParaRPr lang="en-US" altLang="en-US" sz="1500" b="1" dirty="0">
                <a:solidFill>
                  <a:schemeClr val="bg1">
                    <a:lumMod val="65000"/>
                  </a:schemeClr>
                </a:solidFill>
                <a:latin typeface="Arial" panose="020B0604020202020204" pitchFamily="34" charset="0"/>
              </a:endParaRPr>
            </a:p>
          </p:txBody>
        </p:sp>
      </p:grpSp>
      <p:grpSp>
        <p:nvGrpSpPr>
          <p:cNvPr id="35863" name="Group 34">
            <a:extLst>
              <a:ext uri="{FF2B5EF4-FFF2-40B4-BE49-F238E27FC236}">
                <a16:creationId xmlns:a16="http://schemas.microsoft.com/office/drawing/2014/main" id="{2DBB567A-F789-4173-9DEA-6C08C3E4DAC0}"/>
              </a:ext>
            </a:extLst>
          </p:cNvPr>
          <p:cNvGrpSpPr>
            <a:grpSpLocks/>
          </p:cNvGrpSpPr>
          <p:nvPr/>
        </p:nvGrpSpPr>
        <p:grpSpPr bwMode="auto">
          <a:xfrm>
            <a:off x="3303588" y="4605339"/>
            <a:ext cx="1420812" cy="701675"/>
            <a:chOff x="1571" y="2937"/>
            <a:chExt cx="895" cy="370"/>
          </a:xfrm>
        </p:grpSpPr>
        <p:sp>
          <p:nvSpPr>
            <p:cNvPr id="35877" name="AutoShape 35">
              <a:extLst>
                <a:ext uri="{FF2B5EF4-FFF2-40B4-BE49-F238E27FC236}">
                  <a16:creationId xmlns:a16="http://schemas.microsoft.com/office/drawing/2014/main" id="{D3C670D6-74BA-4D55-9B2B-0214809B5623}"/>
                </a:ext>
              </a:extLst>
            </p:cNvPr>
            <p:cNvSpPr>
              <a:spLocks noChangeArrowheads="1"/>
            </p:cNvSpPr>
            <p:nvPr/>
          </p:nvSpPr>
          <p:spPr bwMode="auto">
            <a:xfrm rot="5400000">
              <a:off x="1834" y="2674"/>
              <a:ext cx="370" cy="895"/>
            </a:xfrm>
            <a:prstGeom prst="chevron">
              <a:avLst>
                <a:gd name="adj" fmla="val 25000"/>
              </a:avLst>
            </a:prstGeom>
            <a:solidFill>
              <a:srgbClr val="008000"/>
            </a:solidFill>
            <a:ln w="12700" algn="ctr">
              <a:solidFill>
                <a:schemeClr val="bg2"/>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Arial" panose="020B0604020202020204" pitchFamily="34" charset="0"/>
              </a:endParaRPr>
            </a:p>
          </p:txBody>
        </p:sp>
        <p:sp>
          <p:nvSpPr>
            <p:cNvPr id="78" name="Text Box 36">
              <a:extLst>
                <a:ext uri="{FF2B5EF4-FFF2-40B4-BE49-F238E27FC236}">
                  <a16:creationId xmlns:a16="http://schemas.microsoft.com/office/drawing/2014/main" id="{60253285-9FA0-4A6D-A766-0C21656D9D84}"/>
                </a:ext>
              </a:extLst>
            </p:cNvPr>
            <p:cNvSpPr txBox="1">
              <a:spLocks noChangeArrowheads="1"/>
            </p:cNvSpPr>
            <p:nvPr/>
          </p:nvSpPr>
          <p:spPr bwMode="auto">
            <a:xfrm>
              <a:off x="1895" y="3061"/>
              <a:ext cx="292" cy="170"/>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GB" altLang="en-US" sz="1500" b="1" dirty="0">
                  <a:solidFill>
                    <a:schemeClr val="bg1">
                      <a:lumMod val="65000"/>
                    </a:schemeClr>
                  </a:solidFill>
                  <a:latin typeface="Arial" panose="020B0604020202020204" pitchFamily="34" charset="0"/>
                </a:rPr>
                <a:t>RA</a:t>
              </a:r>
              <a:endParaRPr lang="en-US" altLang="en-US" sz="1500" b="1" dirty="0">
                <a:solidFill>
                  <a:schemeClr val="bg1">
                    <a:lumMod val="65000"/>
                  </a:schemeClr>
                </a:solidFill>
                <a:latin typeface="Arial" panose="020B0604020202020204" pitchFamily="34" charset="0"/>
              </a:endParaRPr>
            </a:p>
          </p:txBody>
        </p:sp>
      </p:grpSp>
      <p:sp>
        <p:nvSpPr>
          <p:cNvPr id="35864" name="AutoShape 54">
            <a:extLst>
              <a:ext uri="{FF2B5EF4-FFF2-40B4-BE49-F238E27FC236}">
                <a16:creationId xmlns:a16="http://schemas.microsoft.com/office/drawing/2014/main" id="{CFBB43F2-2954-4F4C-83C4-7E832561791E}"/>
              </a:ext>
            </a:extLst>
          </p:cNvPr>
          <p:cNvSpPr>
            <a:spLocks noChangeArrowheads="1"/>
          </p:cNvSpPr>
          <p:nvPr/>
        </p:nvSpPr>
        <p:spPr bwMode="auto">
          <a:xfrm rot="5400000">
            <a:off x="3419951" y="5023966"/>
            <a:ext cx="1165223" cy="1366198"/>
          </a:xfrm>
          <a:prstGeom prst="chevron">
            <a:avLst>
              <a:gd name="adj" fmla="val 25000"/>
            </a:avLst>
          </a:prstGeom>
          <a:solidFill>
            <a:srgbClr val="006600"/>
          </a:solidFill>
          <a:ln w="12700" algn="ctr">
            <a:solidFill>
              <a:schemeClr val="bg2"/>
            </a:solidFill>
            <a:prstDash val="dash"/>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dirty="0">
              <a:latin typeface="Arial" panose="020B0604020202020204" pitchFamily="34" charset="0"/>
            </a:endParaRPr>
          </a:p>
        </p:txBody>
      </p:sp>
      <p:grpSp>
        <p:nvGrpSpPr>
          <p:cNvPr id="35865" name="Group 24">
            <a:extLst>
              <a:ext uri="{FF2B5EF4-FFF2-40B4-BE49-F238E27FC236}">
                <a16:creationId xmlns:a16="http://schemas.microsoft.com/office/drawing/2014/main" id="{17F7DE99-5E4B-49D3-9955-D42266D18423}"/>
              </a:ext>
            </a:extLst>
          </p:cNvPr>
          <p:cNvGrpSpPr>
            <a:grpSpLocks/>
          </p:cNvGrpSpPr>
          <p:nvPr/>
        </p:nvGrpSpPr>
        <p:grpSpPr bwMode="auto">
          <a:xfrm>
            <a:off x="2887664" y="3359150"/>
            <a:ext cx="2206625" cy="889000"/>
            <a:chOff x="1308" y="2128"/>
            <a:chExt cx="1390" cy="560"/>
          </a:xfrm>
        </p:grpSpPr>
        <p:sp>
          <p:nvSpPr>
            <p:cNvPr id="35875" name="AutoShape 25">
              <a:extLst>
                <a:ext uri="{FF2B5EF4-FFF2-40B4-BE49-F238E27FC236}">
                  <a16:creationId xmlns:a16="http://schemas.microsoft.com/office/drawing/2014/main" id="{D7CEC522-C72F-4998-A8B9-A547FD45E5D8}"/>
                </a:ext>
              </a:extLst>
            </p:cNvPr>
            <p:cNvSpPr>
              <a:spLocks noChangeArrowheads="1"/>
            </p:cNvSpPr>
            <p:nvPr/>
          </p:nvSpPr>
          <p:spPr bwMode="auto">
            <a:xfrm rot="5400000">
              <a:off x="1740" y="1959"/>
              <a:ext cx="557" cy="895"/>
            </a:xfrm>
            <a:prstGeom prst="chevron">
              <a:avLst>
                <a:gd name="adj" fmla="val 25000"/>
              </a:avLst>
            </a:prstGeom>
            <a:solidFill>
              <a:srgbClr val="00CC66"/>
            </a:solidFill>
            <a:ln w="12700" algn="ctr">
              <a:solidFill>
                <a:schemeClr val="bg2"/>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Arial" panose="020B0604020202020204" pitchFamily="34" charset="0"/>
              </a:endParaRPr>
            </a:p>
          </p:txBody>
        </p:sp>
        <p:sp>
          <p:nvSpPr>
            <p:cNvPr id="35876" name="Text Box 26">
              <a:extLst>
                <a:ext uri="{FF2B5EF4-FFF2-40B4-BE49-F238E27FC236}">
                  <a16:creationId xmlns:a16="http://schemas.microsoft.com/office/drawing/2014/main" id="{874976BC-8B48-410B-A033-AE3C1753D3CC}"/>
                </a:ext>
              </a:extLst>
            </p:cNvPr>
            <p:cNvSpPr txBox="1">
              <a:spLocks noChangeArrowheads="1"/>
            </p:cNvSpPr>
            <p:nvPr/>
          </p:nvSpPr>
          <p:spPr bwMode="auto">
            <a:xfrm>
              <a:off x="1308" y="2194"/>
              <a:ext cx="1390"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500" b="1">
                  <a:solidFill>
                    <a:schemeClr val="accent2"/>
                  </a:solidFill>
                  <a:latin typeface="Arial" panose="020B0604020202020204" pitchFamily="34" charset="0"/>
                </a:rPr>
                <a:t>Submitting organisation </a:t>
              </a:r>
            </a:p>
            <a:p>
              <a:pPr algn="ctr">
                <a:spcBef>
                  <a:spcPct val="0"/>
                </a:spcBef>
                <a:buFontTx/>
                <a:buNone/>
              </a:pPr>
              <a:r>
                <a:rPr lang="en-US" altLang="en-US" sz="1500" b="1">
                  <a:solidFill>
                    <a:schemeClr val="accent2"/>
                  </a:solidFill>
                  <a:latin typeface="Arial" panose="020B0604020202020204" pitchFamily="34" charset="0"/>
                </a:rPr>
                <a:t>&amp; RA</a:t>
              </a:r>
            </a:p>
          </p:txBody>
        </p:sp>
      </p:grpSp>
      <p:sp>
        <p:nvSpPr>
          <p:cNvPr id="83" name="Text Box 55">
            <a:extLst>
              <a:ext uri="{FF2B5EF4-FFF2-40B4-BE49-F238E27FC236}">
                <a16:creationId xmlns:a16="http://schemas.microsoft.com/office/drawing/2014/main" id="{B55906B1-2E21-4FBA-91CB-5A2A157924F7}"/>
              </a:ext>
            </a:extLst>
          </p:cNvPr>
          <p:cNvSpPr txBox="1">
            <a:spLocks noChangeArrowheads="1"/>
          </p:cNvSpPr>
          <p:nvPr/>
        </p:nvSpPr>
        <p:spPr bwMode="auto">
          <a:xfrm>
            <a:off x="2887663" y="5387976"/>
            <a:ext cx="224631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GB" altLang="en-US" sz="1500" b="1" dirty="0">
                <a:solidFill>
                  <a:schemeClr val="bg1">
                    <a:lumMod val="65000"/>
                  </a:schemeClr>
                </a:solidFill>
                <a:latin typeface="Arial" panose="020B0604020202020204" pitchFamily="34" charset="0"/>
              </a:rPr>
              <a:t>Submitting organisation</a:t>
            </a:r>
          </a:p>
          <a:p>
            <a:pPr algn="ctr">
              <a:spcBef>
                <a:spcPct val="0"/>
              </a:spcBef>
              <a:buFontTx/>
              <a:buNone/>
              <a:defRPr/>
            </a:pPr>
            <a:r>
              <a:rPr lang="en-GB" altLang="en-US" sz="1500" b="1" dirty="0">
                <a:solidFill>
                  <a:schemeClr val="bg1">
                    <a:lumMod val="65000"/>
                  </a:schemeClr>
                </a:solidFill>
                <a:latin typeface="Arial" panose="020B0604020202020204" pitchFamily="34" charset="0"/>
              </a:rPr>
              <a:t>&amp; users</a:t>
            </a:r>
            <a:endParaRPr lang="en-US" altLang="en-US" sz="1500" b="1" dirty="0">
              <a:solidFill>
                <a:schemeClr val="bg1">
                  <a:lumMod val="65000"/>
                </a:schemeClr>
              </a:solidFill>
              <a:latin typeface="Arial" panose="020B0604020202020204" pitchFamily="34" charset="0"/>
            </a:endParaRPr>
          </a:p>
        </p:txBody>
      </p:sp>
      <p:sp>
        <p:nvSpPr>
          <p:cNvPr id="73" name="AutoShape 7">
            <a:extLst>
              <a:ext uri="{FF2B5EF4-FFF2-40B4-BE49-F238E27FC236}">
                <a16:creationId xmlns:a16="http://schemas.microsoft.com/office/drawing/2014/main" id="{56799E9B-509A-43DF-860D-4DC953D9830B}"/>
              </a:ext>
            </a:extLst>
          </p:cNvPr>
          <p:cNvSpPr>
            <a:spLocks noChangeArrowheads="1"/>
          </p:cNvSpPr>
          <p:nvPr/>
        </p:nvSpPr>
        <p:spPr bwMode="auto">
          <a:xfrm>
            <a:off x="8538369" y="4794252"/>
            <a:ext cx="1462088" cy="1322387"/>
          </a:xfrm>
          <a:prstGeom prst="flowChartMagneticDisk">
            <a:avLst/>
          </a:prstGeom>
          <a:solidFill>
            <a:schemeClr val="bg1">
              <a:lumMod val="75000"/>
            </a:schemeClr>
          </a:solidFill>
          <a:ln w="38100">
            <a:solidFill>
              <a:schemeClr val="accent1"/>
            </a:solidFill>
            <a:round/>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endParaRPr lang="en-GB" altLang="en-US" sz="1500">
              <a:solidFill>
                <a:srgbClr val="FFFFFF"/>
              </a:solidFill>
              <a:latin typeface="Arial" pitchFamily="34" charset="0"/>
            </a:endParaRPr>
          </a:p>
        </p:txBody>
      </p:sp>
      <p:grpSp>
        <p:nvGrpSpPr>
          <p:cNvPr id="4" name="Group 3">
            <a:extLst>
              <a:ext uri="{FF2B5EF4-FFF2-40B4-BE49-F238E27FC236}">
                <a16:creationId xmlns:a16="http://schemas.microsoft.com/office/drawing/2014/main" id="{BCCE036A-FE7E-83E9-9CA8-F0F8F6C10A94}"/>
              </a:ext>
            </a:extLst>
          </p:cNvPr>
          <p:cNvGrpSpPr/>
          <p:nvPr/>
        </p:nvGrpSpPr>
        <p:grpSpPr>
          <a:xfrm>
            <a:off x="8538369" y="4866482"/>
            <a:ext cx="1485900" cy="1177925"/>
            <a:chOff x="8529638" y="4699001"/>
            <a:chExt cx="1485900" cy="1177925"/>
          </a:xfrm>
        </p:grpSpPr>
        <p:sp>
          <p:nvSpPr>
            <p:cNvPr id="74" name="Text Box 8">
              <a:extLst>
                <a:ext uri="{FF2B5EF4-FFF2-40B4-BE49-F238E27FC236}">
                  <a16:creationId xmlns:a16="http://schemas.microsoft.com/office/drawing/2014/main" id="{F913B6F6-D27C-4F8A-BFBE-370E51FA320D}"/>
                </a:ext>
              </a:extLst>
            </p:cNvPr>
            <p:cNvSpPr txBox="1">
              <a:spLocks noChangeArrowheads="1"/>
            </p:cNvSpPr>
            <p:nvPr/>
          </p:nvSpPr>
          <p:spPr bwMode="auto">
            <a:xfrm>
              <a:off x="8680451" y="4699001"/>
              <a:ext cx="1179513" cy="320675"/>
            </a:xfrm>
            <a:prstGeom prst="rect">
              <a:avLst/>
            </a:prstGeom>
            <a:solidFill>
              <a:schemeClr val="bg1">
                <a:lumMod val="75000"/>
              </a:schemeClr>
            </a:solidFill>
            <a:ln>
              <a:noFill/>
            </a:ln>
          </p:spPr>
          <p:txBody>
            <a:bodyPr wrap="none" anchor="ct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1500" b="1" dirty="0">
                  <a:solidFill>
                    <a:srgbClr val="FFFFFF"/>
                  </a:solidFill>
                  <a:latin typeface="Arial" pitchFamily="34" charset="0"/>
                </a:rPr>
                <a:t>Repository</a:t>
              </a:r>
            </a:p>
          </p:txBody>
        </p:sp>
        <p:grpSp>
          <p:nvGrpSpPr>
            <p:cNvPr id="3" name="Group 2">
              <a:extLst>
                <a:ext uri="{FF2B5EF4-FFF2-40B4-BE49-F238E27FC236}">
                  <a16:creationId xmlns:a16="http://schemas.microsoft.com/office/drawing/2014/main" id="{36FF9018-2E42-DC8A-4277-748D0E424EED}"/>
                </a:ext>
              </a:extLst>
            </p:cNvPr>
            <p:cNvGrpSpPr/>
            <p:nvPr/>
          </p:nvGrpSpPr>
          <p:grpSpPr>
            <a:xfrm>
              <a:off x="8529638" y="5124451"/>
              <a:ext cx="1485900" cy="752475"/>
              <a:chOff x="8529638" y="5124451"/>
              <a:chExt cx="1485900" cy="752475"/>
            </a:xfrm>
          </p:grpSpPr>
          <p:grpSp>
            <p:nvGrpSpPr>
              <p:cNvPr id="35870" name="Group 9">
                <a:extLst>
                  <a:ext uri="{FF2B5EF4-FFF2-40B4-BE49-F238E27FC236}">
                    <a16:creationId xmlns:a16="http://schemas.microsoft.com/office/drawing/2014/main" id="{83B122D6-2620-473D-B58C-C7B4CB1066F8}"/>
                  </a:ext>
                </a:extLst>
              </p:cNvPr>
              <p:cNvGrpSpPr>
                <a:grpSpLocks/>
              </p:cNvGrpSpPr>
              <p:nvPr/>
            </p:nvGrpSpPr>
            <p:grpSpPr bwMode="auto">
              <a:xfrm>
                <a:off x="8529638" y="5367339"/>
                <a:ext cx="1485900" cy="147637"/>
                <a:chOff x="624" y="2400"/>
                <a:chExt cx="1632" cy="384"/>
              </a:xfrm>
            </p:grpSpPr>
            <p:sp>
              <p:nvSpPr>
                <p:cNvPr id="35873" name="Arc 10">
                  <a:extLst>
                    <a:ext uri="{FF2B5EF4-FFF2-40B4-BE49-F238E27FC236}">
                      <a16:creationId xmlns:a16="http://schemas.microsoft.com/office/drawing/2014/main" id="{BC8DA4F9-CDEF-43C9-AE68-F8FE1C1A753A}"/>
                    </a:ext>
                  </a:extLst>
                </p:cNvPr>
                <p:cNvSpPr>
                  <a:spLocks/>
                </p:cNvSpPr>
                <p:nvPr/>
              </p:nvSpPr>
              <p:spPr bwMode="auto">
                <a:xfrm flipV="1">
                  <a:off x="1440" y="2400"/>
                  <a:ext cx="816"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accent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5874" name="Arc 11">
                  <a:extLst>
                    <a:ext uri="{FF2B5EF4-FFF2-40B4-BE49-F238E27FC236}">
                      <a16:creationId xmlns:a16="http://schemas.microsoft.com/office/drawing/2014/main" id="{FACE9880-41A9-4014-8C07-3285568BBABF}"/>
                    </a:ext>
                  </a:extLst>
                </p:cNvPr>
                <p:cNvSpPr>
                  <a:spLocks/>
                </p:cNvSpPr>
                <p:nvPr/>
              </p:nvSpPr>
              <p:spPr bwMode="auto">
                <a:xfrm flipH="1" flipV="1">
                  <a:off x="624" y="2400"/>
                  <a:ext cx="816" cy="3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accent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80" name="Text Box 12">
                <a:extLst>
                  <a:ext uri="{FF2B5EF4-FFF2-40B4-BE49-F238E27FC236}">
                    <a16:creationId xmlns:a16="http://schemas.microsoft.com/office/drawing/2014/main" id="{806697CB-7A06-411F-8967-D6501D201014}"/>
                  </a:ext>
                </a:extLst>
              </p:cNvPr>
              <p:cNvSpPr txBox="1">
                <a:spLocks noChangeArrowheads="1"/>
              </p:cNvSpPr>
              <p:nvPr/>
            </p:nvSpPr>
            <p:spPr bwMode="auto">
              <a:xfrm>
                <a:off x="8686801" y="5124451"/>
                <a:ext cx="1116013" cy="320675"/>
              </a:xfrm>
              <a:prstGeom prst="rect">
                <a:avLst/>
              </a:prstGeom>
              <a:solidFill>
                <a:schemeClr val="bg1">
                  <a:lumMod val="75000"/>
                </a:schemeClr>
              </a:solidFill>
              <a:ln>
                <a:noFill/>
              </a:ln>
            </p:spPr>
            <p:txBody>
              <a:bodyPr wrap="none" anchor="ct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1500" b="1" dirty="0">
                    <a:solidFill>
                      <a:srgbClr val="FFFFFF"/>
                    </a:solidFill>
                    <a:latin typeface="Arial" pitchFamily="34" charset="0"/>
                  </a:rPr>
                  <a:t>Dictionary</a:t>
                </a:r>
              </a:p>
            </p:txBody>
          </p:sp>
          <p:sp>
            <p:nvSpPr>
              <p:cNvPr id="81" name="Text Box 13">
                <a:extLst>
                  <a:ext uri="{FF2B5EF4-FFF2-40B4-BE49-F238E27FC236}">
                    <a16:creationId xmlns:a16="http://schemas.microsoft.com/office/drawing/2014/main" id="{809C1770-5663-4306-B26E-A020FCFCECDD}"/>
                  </a:ext>
                </a:extLst>
              </p:cNvPr>
              <p:cNvSpPr txBox="1">
                <a:spLocks noChangeArrowheads="1"/>
              </p:cNvSpPr>
              <p:nvPr/>
            </p:nvSpPr>
            <p:spPr bwMode="auto">
              <a:xfrm>
                <a:off x="8694738" y="5556251"/>
                <a:ext cx="1104900" cy="320675"/>
              </a:xfrm>
              <a:prstGeom prst="rect">
                <a:avLst/>
              </a:prstGeom>
              <a:solidFill>
                <a:schemeClr val="bg1">
                  <a:lumMod val="75000"/>
                </a:schemeClr>
              </a:solidFill>
              <a:ln>
                <a:noFill/>
              </a:ln>
            </p:spPr>
            <p:txBody>
              <a:bodyPr wrap="none" anchor="ct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1500" b="1">
                    <a:solidFill>
                      <a:srgbClr val="FFFFFF"/>
                    </a:solidFill>
                    <a:latin typeface="Arial" pitchFamily="34" charset="0"/>
                  </a:rPr>
                  <a:t>Catalogue</a:t>
                </a:r>
              </a:p>
            </p:txBody>
          </p:sp>
        </p:grpSp>
      </p:grpSp>
      <p:sp>
        <p:nvSpPr>
          <p:cNvPr id="6" name="Footer Placeholder 5">
            <a:extLst>
              <a:ext uri="{FF2B5EF4-FFF2-40B4-BE49-F238E27FC236}">
                <a16:creationId xmlns:a16="http://schemas.microsoft.com/office/drawing/2014/main" id="{D623386B-17CF-32C7-86E0-532E57290AEB}"/>
              </a:ext>
            </a:extLst>
          </p:cNvPr>
          <p:cNvSpPr>
            <a:spLocks noGrp="1"/>
          </p:cNvSpPr>
          <p:nvPr>
            <p:ph type="ftr" sz="quarter" idx="11"/>
          </p:nvPr>
        </p:nvSpPr>
        <p:spPr/>
        <p:txBody>
          <a:bodyPr/>
          <a:lstStyle/>
          <a:p>
            <a:pPr>
              <a:defRPr/>
            </a:pPr>
            <a:r>
              <a:rPr lang="en-US"/>
              <a:t>ISO 20022 Welcome Packet_2024</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4">
            <a:extLst>
              <a:ext uri="{FF2B5EF4-FFF2-40B4-BE49-F238E27FC236}">
                <a16:creationId xmlns:a16="http://schemas.microsoft.com/office/drawing/2014/main" id="{D93B2E9B-8A47-4DBB-9329-5095B8760B3F}"/>
              </a:ext>
            </a:extLst>
          </p:cNvPr>
          <p:cNvSpPr>
            <a:spLocks noChangeArrowheads="1"/>
          </p:cNvSpPr>
          <p:nvPr/>
        </p:nvSpPr>
        <p:spPr bwMode="auto">
          <a:xfrm rot="5400000">
            <a:off x="3766665" y="1204119"/>
            <a:ext cx="495300" cy="1420812"/>
          </a:xfrm>
          <a:prstGeom prst="homePlate">
            <a:avLst>
              <a:gd name="adj" fmla="val 25000"/>
            </a:avLst>
          </a:prstGeom>
          <a:solidFill>
            <a:schemeClr val="accent5">
              <a:lumMod val="60000"/>
              <a:lumOff val="40000"/>
            </a:schemeClr>
          </a:solidFill>
          <a:ln w="12700">
            <a:solidFill>
              <a:schemeClr val="bg2"/>
            </a:solidFill>
            <a:miter lim="800000"/>
            <a:headEnd/>
            <a:tailEnd/>
          </a:ln>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endParaRPr lang="en-GB" altLang="en-US" sz="1500">
              <a:latin typeface="Arial" panose="020B0604020202020204" pitchFamily="34" charset="0"/>
            </a:endParaRPr>
          </a:p>
        </p:txBody>
      </p:sp>
      <p:sp>
        <p:nvSpPr>
          <p:cNvPr id="37891" name="Text Box 5">
            <a:extLst>
              <a:ext uri="{FF2B5EF4-FFF2-40B4-BE49-F238E27FC236}">
                <a16:creationId xmlns:a16="http://schemas.microsoft.com/office/drawing/2014/main" id="{2C7D94C5-2CAF-4EAC-A00D-B3F3DA5BE40D}"/>
              </a:ext>
            </a:extLst>
          </p:cNvPr>
          <p:cNvSpPr txBox="1">
            <a:spLocks noChangeArrowheads="1"/>
          </p:cNvSpPr>
          <p:nvPr/>
        </p:nvSpPr>
        <p:spPr bwMode="auto">
          <a:xfrm>
            <a:off x="3412094" y="1731743"/>
            <a:ext cx="11509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500" b="1" dirty="0">
                <a:solidFill>
                  <a:schemeClr val="tx1">
                    <a:lumMod val="50000"/>
                    <a:lumOff val="50000"/>
                  </a:schemeClr>
                </a:solidFill>
                <a:latin typeface="Arial" panose="020B0604020202020204" pitchFamily="34" charset="0"/>
              </a:rPr>
              <a:t>Users CRs</a:t>
            </a:r>
          </a:p>
        </p:txBody>
      </p:sp>
      <p:sp>
        <p:nvSpPr>
          <p:cNvPr id="30724" name="Text Box 6">
            <a:extLst>
              <a:ext uri="{FF2B5EF4-FFF2-40B4-BE49-F238E27FC236}">
                <a16:creationId xmlns:a16="http://schemas.microsoft.com/office/drawing/2014/main" id="{57B69623-1430-48D8-8213-1D0FC872D344}"/>
              </a:ext>
            </a:extLst>
          </p:cNvPr>
          <p:cNvSpPr txBox="1">
            <a:spLocks noChangeArrowheads="1"/>
          </p:cNvSpPr>
          <p:nvPr/>
        </p:nvSpPr>
        <p:spPr bwMode="auto">
          <a:xfrm>
            <a:off x="5097463" y="1763714"/>
            <a:ext cx="5192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GB" altLang="en-US" sz="2000" dirty="0">
                <a:solidFill>
                  <a:schemeClr val="bg1">
                    <a:lumMod val="50000"/>
                  </a:schemeClr>
                </a:solidFill>
                <a:latin typeface="Arial" panose="020B0604020202020204" pitchFamily="34" charset="0"/>
              </a:rPr>
              <a:t>Users introduce Change Requests to the RA</a:t>
            </a:r>
          </a:p>
        </p:txBody>
      </p:sp>
      <p:sp>
        <p:nvSpPr>
          <p:cNvPr id="37893" name="AutoShape 7">
            <a:extLst>
              <a:ext uri="{FF2B5EF4-FFF2-40B4-BE49-F238E27FC236}">
                <a16:creationId xmlns:a16="http://schemas.microsoft.com/office/drawing/2014/main" id="{5EE69E44-127A-4C15-8BA4-1BC8CAD9181E}"/>
              </a:ext>
            </a:extLst>
          </p:cNvPr>
          <p:cNvSpPr>
            <a:spLocks noChangeArrowheads="1"/>
          </p:cNvSpPr>
          <p:nvPr/>
        </p:nvSpPr>
        <p:spPr bwMode="auto">
          <a:xfrm rot="5400000">
            <a:off x="3643472" y="2171886"/>
            <a:ext cx="752475" cy="1433513"/>
          </a:xfrm>
          <a:prstGeom prst="chevron">
            <a:avLst>
              <a:gd name="adj" fmla="val 25000"/>
            </a:avLst>
          </a:prstGeom>
          <a:solidFill>
            <a:srgbClr val="66FFFF"/>
          </a:solidFill>
          <a:ln w="12700" algn="ctr">
            <a:solidFill>
              <a:schemeClr val="bg2"/>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2400">
              <a:latin typeface="Arial" panose="020B0604020202020204" pitchFamily="34" charset="0"/>
            </a:endParaRPr>
          </a:p>
        </p:txBody>
      </p:sp>
      <p:sp>
        <p:nvSpPr>
          <p:cNvPr id="37894" name="Text Box 8">
            <a:extLst>
              <a:ext uri="{FF2B5EF4-FFF2-40B4-BE49-F238E27FC236}">
                <a16:creationId xmlns:a16="http://schemas.microsoft.com/office/drawing/2014/main" id="{FFDE7B88-FC66-45E3-9B22-64A7C1F2F17A}"/>
              </a:ext>
            </a:extLst>
          </p:cNvPr>
          <p:cNvSpPr txBox="1">
            <a:spLocks noChangeArrowheads="1"/>
          </p:cNvSpPr>
          <p:nvPr/>
        </p:nvSpPr>
        <p:spPr bwMode="auto">
          <a:xfrm>
            <a:off x="3404266" y="2702101"/>
            <a:ext cx="13067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GB" altLang="en-US" sz="1400" b="1" dirty="0">
                <a:solidFill>
                  <a:schemeClr val="tx1">
                    <a:lumMod val="50000"/>
                    <a:lumOff val="50000"/>
                  </a:schemeClr>
                </a:solidFill>
                <a:latin typeface="Arial" panose="020B0604020202020204" pitchFamily="34" charset="0"/>
              </a:rPr>
              <a:t>Submitting </a:t>
            </a:r>
          </a:p>
          <a:p>
            <a:pPr algn="ctr">
              <a:spcBef>
                <a:spcPct val="0"/>
              </a:spcBef>
              <a:buFontTx/>
              <a:buNone/>
              <a:defRPr/>
            </a:pPr>
            <a:r>
              <a:rPr lang="en-GB" altLang="en-US" sz="1400" b="1" dirty="0">
                <a:solidFill>
                  <a:schemeClr val="tx1">
                    <a:lumMod val="50000"/>
                    <a:lumOff val="50000"/>
                  </a:schemeClr>
                </a:solidFill>
                <a:latin typeface="Arial" panose="020B0604020202020204" pitchFamily="34" charset="0"/>
              </a:rPr>
              <a:t>organisation </a:t>
            </a:r>
          </a:p>
        </p:txBody>
      </p:sp>
      <p:sp>
        <p:nvSpPr>
          <p:cNvPr id="30727" name="Text Box 9">
            <a:extLst>
              <a:ext uri="{FF2B5EF4-FFF2-40B4-BE49-F238E27FC236}">
                <a16:creationId xmlns:a16="http://schemas.microsoft.com/office/drawing/2014/main" id="{28A2E4D2-22B1-46CA-8583-39D05A61E31C}"/>
              </a:ext>
            </a:extLst>
          </p:cNvPr>
          <p:cNvSpPr txBox="1">
            <a:spLocks noChangeArrowheads="1"/>
          </p:cNvSpPr>
          <p:nvPr/>
        </p:nvSpPr>
        <p:spPr bwMode="auto">
          <a:xfrm>
            <a:off x="5059364" y="2654301"/>
            <a:ext cx="6232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GB" altLang="en-US" sz="2000" dirty="0">
                <a:solidFill>
                  <a:schemeClr val="bg1">
                    <a:lumMod val="50000"/>
                  </a:schemeClr>
                </a:solidFill>
                <a:latin typeface="Arial" panose="020B0604020202020204" pitchFamily="34" charset="0"/>
              </a:rPr>
              <a:t>Submitting organisation prepares ‘Maintenance Change Request’ with each CR implementation</a:t>
            </a:r>
          </a:p>
        </p:txBody>
      </p:sp>
      <p:grpSp>
        <p:nvGrpSpPr>
          <p:cNvPr id="37896" name="Group 10">
            <a:extLst>
              <a:ext uri="{FF2B5EF4-FFF2-40B4-BE49-F238E27FC236}">
                <a16:creationId xmlns:a16="http://schemas.microsoft.com/office/drawing/2014/main" id="{C3BB21F5-2CE2-4D43-BFE8-E0BE95DF8D2F}"/>
              </a:ext>
            </a:extLst>
          </p:cNvPr>
          <p:cNvGrpSpPr>
            <a:grpSpLocks/>
          </p:cNvGrpSpPr>
          <p:nvPr/>
        </p:nvGrpSpPr>
        <p:grpSpPr bwMode="auto">
          <a:xfrm>
            <a:off x="3290015" y="2047876"/>
            <a:ext cx="1420812" cy="574675"/>
            <a:chOff x="1571" y="1545"/>
            <a:chExt cx="895" cy="370"/>
          </a:xfrm>
          <a:solidFill>
            <a:srgbClr val="66CCFF"/>
          </a:solidFill>
        </p:grpSpPr>
        <p:sp>
          <p:nvSpPr>
            <p:cNvPr id="37938" name="AutoShape 11">
              <a:extLst>
                <a:ext uri="{FF2B5EF4-FFF2-40B4-BE49-F238E27FC236}">
                  <a16:creationId xmlns:a16="http://schemas.microsoft.com/office/drawing/2014/main" id="{87B6A103-0025-4C74-B852-777B8014A8EA}"/>
                </a:ext>
              </a:extLst>
            </p:cNvPr>
            <p:cNvSpPr>
              <a:spLocks noChangeArrowheads="1"/>
            </p:cNvSpPr>
            <p:nvPr/>
          </p:nvSpPr>
          <p:spPr bwMode="auto">
            <a:xfrm rot="5400000">
              <a:off x="1834" y="1282"/>
              <a:ext cx="370" cy="895"/>
            </a:xfrm>
            <a:prstGeom prst="chevron">
              <a:avLst>
                <a:gd name="adj" fmla="val 25000"/>
              </a:avLst>
            </a:prstGeom>
            <a:grpFill/>
            <a:ln w="12700" algn="ctr">
              <a:solidFill>
                <a:schemeClr val="bg2"/>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GB" altLang="en-US" sz="2400">
                <a:latin typeface="Arial" panose="020B0604020202020204" pitchFamily="34" charset="0"/>
              </a:endParaRPr>
            </a:p>
          </p:txBody>
        </p:sp>
        <p:sp>
          <p:nvSpPr>
            <p:cNvPr id="37939" name="Text Box 12">
              <a:extLst>
                <a:ext uri="{FF2B5EF4-FFF2-40B4-BE49-F238E27FC236}">
                  <a16:creationId xmlns:a16="http://schemas.microsoft.com/office/drawing/2014/main" id="{5C1AFF88-743E-4C22-8BAB-873849B452E9}"/>
                </a:ext>
              </a:extLst>
            </p:cNvPr>
            <p:cNvSpPr txBox="1">
              <a:spLocks noChangeArrowheads="1"/>
            </p:cNvSpPr>
            <p:nvPr/>
          </p:nvSpPr>
          <p:spPr bwMode="auto">
            <a:xfrm>
              <a:off x="1850" y="1658"/>
              <a:ext cx="372" cy="20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500" b="1" dirty="0">
                  <a:solidFill>
                    <a:schemeClr val="tx1">
                      <a:lumMod val="50000"/>
                      <a:lumOff val="50000"/>
                    </a:schemeClr>
                  </a:solidFill>
                  <a:latin typeface="Arial" panose="020B0604020202020204" pitchFamily="34" charset="0"/>
                </a:rPr>
                <a:t>SEG</a:t>
              </a:r>
            </a:p>
          </p:txBody>
        </p:sp>
      </p:grpSp>
      <p:sp>
        <p:nvSpPr>
          <p:cNvPr id="30729" name="Text Box 13">
            <a:extLst>
              <a:ext uri="{FF2B5EF4-FFF2-40B4-BE49-F238E27FC236}">
                <a16:creationId xmlns:a16="http://schemas.microsoft.com/office/drawing/2014/main" id="{F1396663-AB0B-4A36-AD7D-EA26EA82D38C}"/>
              </a:ext>
            </a:extLst>
          </p:cNvPr>
          <p:cNvSpPr txBox="1">
            <a:spLocks noChangeArrowheads="1"/>
          </p:cNvSpPr>
          <p:nvPr/>
        </p:nvSpPr>
        <p:spPr bwMode="auto">
          <a:xfrm>
            <a:off x="5097464" y="2214563"/>
            <a:ext cx="4700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GB" altLang="en-US" sz="2000" dirty="0">
                <a:solidFill>
                  <a:schemeClr val="bg1">
                    <a:lumMod val="50000"/>
                  </a:schemeClr>
                </a:solidFill>
                <a:latin typeface="Arial" panose="020B0604020202020204" pitchFamily="34" charset="0"/>
              </a:rPr>
              <a:t>SEG screens Change Requests (CRs)  </a:t>
            </a:r>
          </a:p>
        </p:txBody>
      </p:sp>
      <p:grpSp>
        <p:nvGrpSpPr>
          <p:cNvPr id="37898" name="Group 14">
            <a:extLst>
              <a:ext uri="{FF2B5EF4-FFF2-40B4-BE49-F238E27FC236}">
                <a16:creationId xmlns:a16="http://schemas.microsoft.com/office/drawing/2014/main" id="{4622DF0A-5D30-409D-9C4B-EB8F48824B76}"/>
              </a:ext>
            </a:extLst>
          </p:cNvPr>
          <p:cNvGrpSpPr>
            <a:grpSpLocks/>
          </p:cNvGrpSpPr>
          <p:nvPr/>
        </p:nvGrpSpPr>
        <p:grpSpPr bwMode="auto">
          <a:xfrm>
            <a:off x="3282555" y="3128740"/>
            <a:ext cx="1420812" cy="730250"/>
            <a:chOff x="1571" y="1853"/>
            <a:chExt cx="895" cy="370"/>
          </a:xfrm>
        </p:grpSpPr>
        <p:sp>
          <p:nvSpPr>
            <p:cNvPr id="37929" name="AutoShape 15">
              <a:extLst>
                <a:ext uri="{FF2B5EF4-FFF2-40B4-BE49-F238E27FC236}">
                  <a16:creationId xmlns:a16="http://schemas.microsoft.com/office/drawing/2014/main" id="{00091459-56D9-49E7-BBAB-2561E0305473}"/>
                </a:ext>
              </a:extLst>
            </p:cNvPr>
            <p:cNvSpPr>
              <a:spLocks noChangeArrowheads="1"/>
            </p:cNvSpPr>
            <p:nvPr/>
          </p:nvSpPr>
          <p:spPr bwMode="auto">
            <a:xfrm rot="5400000">
              <a:off x="1834" y="1590"/>
              <a:ext cx="370" cy="895"/>
            </a:xfrm>
            <a:prstGeom prst="chevron">
              <a:avLst>
                <a:gd name="adj" fmla="val 25000"/>
              </a:avLst>
            </a:prstGeom>
            <a:solidFill>
              <a:srgbClr val="66FFCC"/>
            </a:solidFill>
            <a:ln w="12700" algn="ctr">
              <a:solidFill>
                <a:schemeClr val="bg2"/>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2400">
                <a:latin typeface="Arial" panose="020B0604020202020204" pitchFamily="34" charset="0"/>
              </a:endParaRPr>
            </a:p>
          </p:txBody>
        </p:sp>
        <p:sp>
          <p:nvSpPr>
            <p:cNvPr id="2" name="Text Box 16">
              <a:extLst>
                <a:ext uri="{FF2B5EF4-FFF2-40B4-BE49-F238E27FC236}">
                  <a16:creationId xmlns:a16="http://schemas.microsoft.com/office/drawing/2014/main" id="{7FDCB239-0AE6-47E8-812D-74CBE1F13730}"/>
                </a:ext>
              </a:extLst>
            </p:cNvPr>
            <p:cNvSpPr txBox="1">
              <a:spLocks noChangeArrowheads="1"/>
            </p:cNvSpPr>
            <p:nvPr/>
          </p:nvSpPr>
          <p:spPr bwMode="auto">
            <a:xfrm>
              <a:off x="1860" y="2037"/>
              <a:ext cx="372" cy="164"/>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500" b="1" dirty="0">
                  <a:solidFill>
                    <a:schemeClr val="tx1">
                      <a:lumMod val="50000"/>
                      <a:lumOff val="50000"/>
                    </a:schemeClr>
                  </a:solidFill>
                  <a:latin typeface="Arial" panose="020B0604020202020204" pitchFamily="34" charset="0"/>
                </a:rPr>
                <a:t>SEG</a:t>
              </a:r>
            </a:p>
          </p:txBody>
        </p:sp>
      </p:grpSp>
      <p:sp>
        <p:nvSpPr>
          <p:cNvPr id="30731" name="Text Box 17">
            <a:extLst>
              <a:ext uri="{FF2B5EF4-FFF2-40B4-BE49-F238E27FC236}">
                <a16:creationId xmlns:a16="http://schemas.microsoft.com/office/drawing/2014/main" id="{96363A3C-93B2-41A9-A92C-F162F27F9BFA}"/>
              </a:ext>
            </a:extLst>
          </p:cNvPr>
          <p:cNvSpPr txBox="1">
            <a:spLocks noChangeArrowheads="1"/>
          </p:cNvSpPr>
          <p:nvPr/>
        </p:nvSpPr>
        <p:spPr bwMode="auto">
          <a:xfrm>
            <a:off x="5086351" y="3387725"/>
            <a:ext cx="282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GB" altLang="en-US" sz="2000" dirty="0">
                <a:solidFill>
                  <a:schemeClr val="bg1">
                    <a:lumMod val="50000"/>
                  </a:schemeClr>
                </a:solidFill>
                <a:latin typeface="Arial" panose="020B0604020202020204" pitchFamily="34" charset="0"/>
              </a:rPr>
              <a:t>SEG approval/rejection</a:t>
            </a:r>
          </a:p>
        </p:txBody>
      </p:sp>
      <p:sp>
        <p:nvSpPr>
          <p:cNvPr id="37900" name="AutoShape 19">
            <a:extLst>
              <a:ext uri="{FF2B5EF4-FFF2-40B4-BE49-F238E27FC236}">
                <a16:creationId xmlns:a16="http://schemas.microsoft.com/office/drawing/2014/main" id="{627EA5F5-6AA6-45E2-930E-CBC0CA3ABD40}"/>
              </a:ext>
            </a:extLst>
          </p:cNvPr>
          <p:cNvSpPr>
            <a:spLocks noChangeArrowheads="1"/>
          </p:cNvSpPr>
          <p:nvPr/>
        </p:nvSpPr>
        <p:spPr bwMode="auto">
          <a:xfrm rot="5400000">
            <a:off x="3445232" y="3539223"/>
            <a:ext cx="1080532" cy="1389381"/>
          </a:xfrm>
          <a:prstGeom prst="chevron">
            <a:avLst>
              <a:gd name="adj" fmla="val 25000"/>
            </a:avLst>
          </a:prstGeom>
          <a:solidFill>
            <a:srgbClr val="00CC66"/>
          </a:solidFill>
          <a:ln w="12700" algn="ctr">
            <a:solidFill>
              <a:schemeClr val="bg2"/>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2400">
              <a:latin typeface="Arial" panose="020B0604020202020204" pitchFamily="34" charset="0"/>
            </a:endParaRPr>
          </a:p>
        </p:txBody>
      </p:sp>
      <p:sp>
        <p:nvSpPr>
          <p:cNvPr id="37901" name="Text Box 20">
            <a:extLst>
              <a:ext uri="{FF2B5EF4-FFF2-40B4-BE49-F238E27FC236}">
                <a16:creationId xmlns:a16="http://schemas.microsoft.com/office/drawing/2014/main" id="{C2727B7D-B11F-4C30-A97A-6FA1E831F21D}"/>
              </a:ext>
            </a:extLst>
          </p:cNvPr>
          <p:cNvSpPr txBox="1">
            <a:spLocks noChangeArrowheads="1"/>
          </p:cNvSpPr>
          <p:nvPr/>
        </p:nvSpPr>
        <p:spPr bwMode="auto">
          <a:xfrm>
            <a:off x="3136900" y="3960813"/>
            <a:ext cx="17668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500" dirty="0">
                <a:latin typeface="Arial" panose="020B0604020202020204" pitchFamily="34" charset="0"/>
              </a:rPr>
              <a:t>Submitting </a:t>
            </a:r>
            <a:r>
              <a:rPr lang="en-US" altLang="en-US" sz="1500" dirty="0" err="1">
                <a:latin typeface="Arial" panose="020B0604020202020204" pitchFamily="34" charset="0"/>
              </a:rPr>
              <a:t>organisation</a:t>
            </a:r>
            <a:r>
              <a:rPr lang="en-US" altLang="en-US" sz="1500" dirty="0">
                <a:latin typeface="Arial" panose="020B0604020202020204" pitchFamily="34" charset="0"/>
              </a:rPr>
              <a:t> </a:t>
            </a:r>
          </a:p>
          <a:p>
            <a:pPr algn="ctr">
              <a:spcBef>
                <a:spcPct val="0"/>
              </a:spcBef>
              <a:buFontTx/>
              <a:buNone/>
            </a:pPr>
            <a:r>
              <a:rPr lang="en-US" altLang="en-US" sz="1500" dirty="0">
                <a:latin typeface="Arial" panose="020B0604020202020204" pitchFamily="34" charset="0"/>
              </a:rPr>
              <a:t>&amp; RA</a:t>
            </a:r>
          </a:p>
        </p:txBody>
      </p:sp>
      <p:sp>
        <p:nvSpPr>
          <p:cNvPr id="30734" name="Text Box 21">
            <a:extLst>
              <a:ext uri="{FF2B5EF4-FFF2-40B4-BE49-F238E27FC236}">
                <a16:creationId xmlns:a16="http://schemas.microsoft.com/office/drawing/2014/main" id="{A8E72A90-BDCB-40A2-B1FB-AD5BB5982415}"/>
              </a:ext>
            </a:extLst>
          </p:cNvPr>
          <p:cNvSpPr txBox="1">
            <a:spLocks noChangeArrowheads="1"/>
          </p:cNvSpPr>
          <p:nvPr/>
        </p:nvSpPr>
        <p:spPr bwMode="auto">
          <a:xfrm>
            <a:off x="5097463" y="3919539"/>
            <a:ext cx="473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GB" altLang="en-US" sz="2000" dirty="0">
                <a:solidFill>
                  <a:schemeClr val="bg1">
                    <a:lumMod val="50000"/>
                  </a:schemeClr>
                </a:solidFill>
                <a:latin typeface="Arial" panose="020B0604020202020204" pitchFamily="34" charset="0"/>
              </a:rPr>
              <a:t>Development of candidate new versions</a:t>
            </a:r>
          </a:p>
          <a:p>
            <a:pPr>
              <a:spcBef>
                <a:spcPct val="0"/>
              </a:spcBef>
              <a:buFontTx/>
              <a:buNone/>
              <a:defRPr/>
            </a:pPr>
            <a:r>
              <a:rPr lang="en-GB" altLang="en-US" sz="2000" dirty="0">
                <a:solidFill>
                  <a:schemeClr val="bg1">
                    <a:lumMod val="50000"/>
                  </a:schemeClr>
                </a:solidFill>
                <a:latin typeface="Arial" panose="020B0604020202020204" pitchFamily="34" charset="0"/>
              </a:rPr>
              <a:t>Provisional publication</a:t>
            </a:r>
          </a:p>
        </p:txBody>
      </p:sp>
      <p:grpSp>
        <p:nvGrpSpPr>
          <p:cNvPr id="37903" name="Group 22">
            <a:extLst>
              <a:ext uri="{FF2B5EF4-FFF2-40B4-BE49-F238E27FC236}">
                <a16:creationId xmlns:a16="http://schemas.microsoft.com/office/drawing/2014/main" id="{EDDC0A37-7695-47CA-B873-DE3EC9AF6E9C}"/>
              </a:ext>
            </a:extLst>
          </p:cNvPr>
          <p:cNvGrpSpPr>
            <a:grpSpLocks/>
          </p:cNvGrpSpPr>
          <p:nvPr/>
        </p:nvGrpSpPr>
        <p:grpSpPr bwMode="auto">
          <a:xfrm>
            <a:off x="3303665" y="4678666"/>
            <a:ext cx="1420812" cy="663575"/>
            <a:chOff x="1571" y="2587"/>
            <a:chExt cx="895" cy="370"/>
          </a:xfrm>
        </p:grpSpPr>
        <p:sp>
          <p:nvSpPr>
            <p:cNvPr id="37927" name="AutoShape 23">
              <a:extLst>
                <a:ext uri="{FF2B5EF4-FFF2-40B4-BE49-F238E27FC236}">
                  <a16:creationId xmlns:a16="http://schemas.microsoft.com/office/drawing/2014/main" id="{97AF5BB9-DD21-4732-A8EA-6D1AE3BF71FF}"/>
                </a:ext>
              </a:extLst>
            </p:cNvPr>
            <p:cNvSpPr>
              <a:spLocks noChangeArrowheads="1"/>
            </p:cNvSpPr>
            <p:nvPr/>
          </p:nvSpPr>
          <p:spPr bwMode="auto">
            <a:xfrm rot="5400000">
              <a:off x="1834" y="2324"/>
              <a:ext cx="370" cy="895"/>
            </a:xfrm>
            <a:prstGeom prst="chevron">
              <a:avLst>
                <a:gd name="adj" fmla="val 25000"/>
              </a:avLst>
            </a:prstGeom>
            <a:solidFill>
              <a:srgbClr val="339933"/>
            </a:solidFill>
            <a:ln w="12700" algn="ctr">
              <a:solidFill>
                <a:schemeClr val="bg2"/>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2400">
                <a:latin typeface="Arial" panose="020B0604020202020204" pitchFamily="34" charset="0"/>
              </a:endParaRPr>
            </a:p>
          </p:txBody>
        </p:sp>
        <p:sp>
          <p:nvSpPr>
            <p:cNvPr id="4" name="Text Box 24">
              <a:extLst>
                <a:ext uri="{FF2B5EF4-FFF2-40B4-BE49-F238E27FC236}">
                  <a16:creationId xmlns:a16="http://schemas.microsoft.com/office/drawing/2014/main" id="{A16F425D-F68B-4BF0-B781-CE66AA58A977}"/>
                </a:ext>
              </a:extLst>
            </p:cNvPr>
            <p:cNvSpPr txBox="1">
              <a:spLocks noChangeArrowheads="1"/>
            </p:cNvSpPr>
            <p:nvPr/>
          </p:nvSpPr>
          <p:spPr bwMode="auto">
            <a:xfrm>
              <a:off x="1836" y="2697"/>
              <a:ext cx="372" cy="181"/>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GB" altLang="en-US" sz="1500" b="1" dirty="0">
                  <a:solidFill>
                    <a:schemeClr val="bg1"/>
                  </a:solidFill>
                  <a:latin typeface="Arial" panose="020B0604020202020204" pitchFamily="34" charset="0"/>
                </a:rPr>
                <a:t>SEG</a:t>
              </a:r>
              <a:endParaRPr lang="en-US" altLang="en-US" sz="1500" b="1" dirty="0">
                <a:solidFill>
                  <a:schemeClr val="bg1"/>
                </a:solidFill>
                <a:latin typeface="Arial" panose="020B0604020202020204" pitchFamily="34" charset="0"/>
              </a:endParaRPr>
            </a:p>
          </p:txBody>
        </p:sp>
      </p:grpSp>
      <p:sp>
        <p:nvSpPr>
          <p:cNvPr id="30736" name="Text Box 25">
            <a:extLst>
              <a:ext uri="{FF2B5EF4-FFF2-40B4-BE49-F238E27FC236}">
                <a16:creationId xmlns:a16="http://schemas.microsoft.com/office/drawing/2014/main" id="{B7AF213B-5A71-4077-B613-CD25ABEE5D7D}"/>
              </a:ext>
            </a:extLst>
          </p:cNvPr>
          <p:cNvSpPr txBox="1">
            <a:spLocks noChangeArrowheads="1"/>
          </p:cNvSpPr>
          <p:nvPr/>
        </p:nvSpPr>
        <p:spPr bwMode="auto">
          <a:xfrm>
            <a:off x="5097463" y="4776789"/>
            <a:ext cx="3135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GB" altLang="en-US" sz="2000" dirty="0">
                <a:solidFill>
                  <a:schemeClr val="bg1">
                    <a:lumMod val="50000"/>
                  </a:schemeClr>
                </a:solidFill>
                <a:latin typeface="Arial" panose="020B0604020202020204" pitchFamily="34" charset="0"/>
              </a:rPr>
              <a:t>Validation of new versions</a:t>
            </a:r>
          </a:p>
        </p:txBody>
      </p:sp>
      <p:grpSp>
        <p:nvGrpSpPr>
          <p:cNvPr id="37905" name="Group 26">
            <a:extLst>
              <a:ext uri="{FF2B5EF4-FFF2-40B4-BE49-F238E27FC236}">
                <a16:creationId xmlns:a16="http://schemas.microsoft.com/office/drawing/2014/main" id="{4426795B-07F0-4479-AAFE-ACF429C664FA}"/>
              </a:ext>
            </a:extLst>
          </p:cNvPr>
          <p:cNvGrpSpPr>
            <a:grpSpLocks/>
          </p:cNvGrpSpPr>
          <p:nvPr/>
        </p:nvGrpSpPr>
        <p:grpSpPr bwMode="auto">
          <a:xfrm>
            <a:off x="3303985" y="5202850"/>
            <a:ext cx="1420813" cy="722312"/>
            <a:chOff x="1572" y="2921"/>
            <a:chExt cx="895" cy="381"/>
          </a:xfrm>
        </p:grpSpPr>
        <p:sp>
          <p:nvSpPr>
            <p:cNvPr id="37925" name="AutoShape 27">
              <a:extLst>
                <a:ext uri="{FF2B5EF4-FFF2-40B4-BE49-F238E27FC236}">
                  <a16:creationId xmlns:a16="http://schemas.microsoft.com/office/drawing/2014/main" id="{A9C904D3-E025-4401-8129-D12748A318DC}"/>
                </a:ext>
              </a:extLst>
            </p:cNvPr>
            <p:cNvSpPr>
              <a:spLocks noChangeArrowheads="1"/>
            </p:cNvSpPr>
            <p:nvPr/>
          </p:nvSpPr>
          <p:spPr bwMode="auto">
            <a:xfrm rot="5400000">
              <a:off x="1829" y="2664"/>
              <a:ext cx="381" cy="895"/>
            </a:xfrm>
            <a:prstGeom prst="chevron">
              <a:avLst>
                <a:gd name="adj" fmla="val 25000"/>
              </a:avLst>
            </a:prstGeom>
            <a:solidFill>
              <a:srgbClr val="008000"/>
            </a:solidFill>
            <a:ln w="12700" algn="ctr">
              <a:solidFill>
                <a:schemeClr val="bg2"/>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2400" dirty="0">
                <a:latin typeface="Arial" panose="020B0604020202020204" pitchFamily="34" charset="0"/>
              </a:endParaRPr>
            </a:p>
          </p:txBody>
        </p:sp>
        <p:sp>
          <p:nvSpPr>
            <p:cNvPr id="5" name="Text Box 28">
              <a:extLst>
                <a:ext uri="{FF2B5EF4-FFF2-40B4-BE49-F238E27FC236}">
                  <a16:creationId xmlns:a16="http://schemas.microsoft.com/office/drawing/2014/main" id="{DCDB50DA-3E89-46AC-AF74-604584F13C2B}"/>
                </a:ext>
              </a:extLst>
            </p:cNvPr>
            <p:cNvSpPr txBox="1">
              <a:spLocks noChangeArrowheads="1"/>
            </p:cNvSpPr>
            <p:nvPr/>
          </p:nvSpPr>
          <p:spPr bwMode="auto">
            <a:xfrm>
              <a:off x="1895" y="3061"/>
              <a:ext cx="292" cy="170"/>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GB" altLang="en-US" sz="1500" b="1" dirty="0">
                  <a:solidFill>
                    <a:schemeClr val="bg1"/>
                  </a:solidFill>
                  <a:latin typeface="Arial" panose="020B0604020202020204" pitchFamily="34" charset="0"/>
                </a:rPr>
                <a:t>RA</a:t>
              </a:r>
              <a:endParaRPr lang="en-US" altLang="en-US" sz="1500" b="1" dirty="0">
                <a:solidFill>
                  <a:schemeClr val="bg1"/>
                </a:solidFill>
                <a:latin typeface="Arial" panose="020B0604020202020204" pitchFamily="34" charset="0"/>
              </a:endParaRPr>
            </a:p>
          </p:txBody>
        </p:sp>
      </p:grpSp>
      <p:sp>
        <p:nvSpPr>
          <p:cNvPr id="30738" name="Text Box 29">
            <a:extLst>
              <a:ext uri="{FF2B5EF4-FFF2-40B4-BE49-F238E27FC236}">
                <a16:creationId xmlns:a16="http://schemas.microsoft.com/office/drawing/2014/main" id="{C1D2EBEB-4A63-4644-9AF1-32F09CD26414}"/>
              </a:ext>
            </a:extLst>
          </p:cNvPr>
          <p:cNvSpPr txBox="1">
            <a:spLocks noChangeArrowheads="1"/>
          </p:cNvSpPr>
          <p:nvPr/>
        </p:nvSpPr>
        <p:spPr bwMode="auto">
          <a:xfrm>
            <a:off x="5097463" y="5391150"/>
            <a:ext cx="3467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GB" altLang="en-US" sz="2000" dirty="0">
                <a:solidFill>
                  <a:schemeClr val="bg1">
                    <a:lumMod val="50000"/>
                  </a:schemeClr>
                </a:solidFill>
                <a:latin typeface="Arial" panose="020B0604020202020204" pitchFamily="34" charset="0"/>
              </a:rPr>
              <a:t>Registration and  publication</a:t>
            </a:r>
          </a:p>
        </p:txBody>
      </p:sp>
      <p:sp>
        <p:nvSpPr>
          <p:cNvPr id="37907" name="AutoShape 41">
            <a:extLst>
              <a:ext uri="{FF2B5EF4-FFF2-40B4-BE49-F238E27FC236}">
                <a16:creationId xmlns:a16="http://schemas.microsoft.com/office/drawing/2014/main" id="{CB494258-6D0B-4AD9-A42D-7F325D838A17}"/>
              </a:ext>
            </a:extLst>
          </p:cNvPr>
          <p:cNvSpPr>
            <a:spLocks noChangeArrowheads="1"/>
          </p:cNvSpPr>
          <p:nvPr/>
        </p:nvSpPr>
        <p:spPr bwMode="auto">
          <a:xfrm rot="5400000">
            <a:off x="3476075" y="5597849"/>
            <a:ext cx="1076479" cy="1420812"/>
          </a:xfrm>
          <a:prstGeom prst="chevron">
            <a:avLst>
              <a:gd name="adj" fmla="val 25000"/>
            </a:avLst>
          </a:prstGeom>
          <a:solidFill>
            <a:srgbClr val="006600"/>
          </a:solidFill>
          <a:ln w="12700" algn="ctr">
            <a:solidFill>
              <a:schemeClr val="hlink"/>
            </a:solidFill>
            <a:prstDash val="dash"/>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2400">
              <a:latin typeface="Arial" panose="020B0604020202020204" pitchFamily="34" charset="0"/>
            </a:endParaRPr>
          </a:p>
        </p:txBody>
      </p:sp>
      <p:sp>
        <p:nvSpPr>
          <p:cNvPr id="37909" name="Text Box 45">
            <a:extLst>
              <a:ext uri="{FF2B5EF4-FFF2-40B4-BE49-F238E27FC236}">
                <a16:creationId xmlns:a16="http://schemas.microsoft.com/office/drawing/2014/main" id="{6B236E1F-7E8B-46C8-AE87-F775155629C7}"/>
              </a:ext>
            </a:extLst>
          </p:cNvPr>
          <p:cNvSpPr txBox="1">
            <a:spLocks noChangeArrowheads="1"/>
          </p:cNvSpPr>
          <p:nvPr/>
        </p:nvSpPr>
        <p:spPr bwMode="auto">
          <a:xfrm>
            <a:off x="1695450" y="1779588"/>
            <a:ext cx="1358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1600" b="1" dirty="0">
                <a:solidFill>
                  <a:schemeClr val="tx1">
                    <a:lumMod val="65000"/>
                    <a:lumOff val="35000"/>
                  </a:schemeClr>
                </a:solidFill>
                <a:latin typeface="Arial" panose="020B0604020202020204" pitchFamily="34" charset="0"/>
              </a:rPr>
              <a:t>By June 1</a:t>
            </a:r>
          </a:p>
          <a:p>
            <a:pPr>
              <a:spcBef>
                <a:spcPct val="0"/>
              </a:spcBef>
              <a:buFontTx/>
              <a:buNone/>
              <a:defRPr/>
            </a:pPr>
            <a:endParaRPr lang="en-US" altLang="en-US" sz="1600" b="1" dirty="0">
              <a:solidFill>
                <a:srgbClr val="FFCC00"/>
              </a:solidFill>
              <a:latin typeface="Arial" panose="020B0604020202020204" pitchFamily="34" charset="0"/>
            </a:endParaRPr>
          </a:p>
        </p:txBody>
      </p:sp>
      <p:sp>
        <p:nvSpPr>
          <p:cNvPr id="37910" name="Text Box 45">
            <a:extLst>
              <a:ext uri="{FF2B5EF4-FFF2-40B4-BE49-F238E27FC236}">
                <a16:creationId xmlns:a16="http://schemas.microsoft.com/office/drawing/2014/main" id="{C25DECC4-14C7-42D0-AF56-D4F7397D8844}"/>
              </a:ext>
            </a:extLst>
          </p:cNvPr>
          <p:cNvSpPr txBox="1">
            <a:spLocks noChangeArrowheads="1"/>
          </p:cNvSpPr>
          <p:nvPr/>
        </p:nvSpPr>
        <p:spPr bwMode="auto">
          <a:xfrm>
            <a:off x="1692876" y="2298356"/>
            <a:ext cx="13757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1600" b="1" dirty="0">
                <a:solidFill>
                  <a:schemeClr val="tx1">
                    <a:lumMod val="65000"/>
                    <a:lumOff val="35000"/>
                  </a:schemeClr>
                </a:solidFill>
                <a:latin typeface="Arial" panose="020B0604020202020204" pitchFamily="34" charset="0"/>
              </a:rPr>
              <a:t>By July 7</a:t>
            </a:r>
          </a:p>
        </p:txBody>
      </p:sp>
      <p:sp>
        <p:nvSpPr>
          <p:cNvPr id="37911" name="Text Box 45">
            <a:extLst>
              <a:ext uri="{FF2B5EF4-FFF2-40B4-BE49-F238E27FC236}">
                <a16:creationId xmlns:a16="http://schemas.microsoft.com/office/drawing/2014/main" id="{10F32291-113A-4772-9767-63E07998485E}"/>
              </a:ext>
            </a:extLst>
          </p:cNvPr>
          <p:cNvSpPr txBox="1">
            <a:spLocks noChangeArrowheads="1"/>
          </p:cNvSpPr>
          <p:nvPr/>
        </p:nvSpPr>
        <p:spPr bwMode="auto">
          <a:xfrm>
            <a:off x="1693864" y="2805114"/>
            <a:ext cx="1806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1600" b="1" dirty="0">
                <a:solidFill>
                  <a:schemeClr val="tx1">
                    <a:lumMod val="65000"/>
                    <a:lumOff val="35000"/>
                  </a:schemeClr>
                </a:solidFill>
                <a:latin typeface="Arial" panose="020B0604020202020204" pitchFamily="34" charset="0"/>
              </a:rPr>
              <a:t>By August 21</a:t>
            </a:r>
          </a:p>
        </p:txBody>
      </p:sp>
      <p:sp>
        <p:nvSpPr>
          <p:cNvPr id="37912" name="Text Box 45">
            <a:extLst>
              <a:ext uri="{FF2B5EF4-FFF2-40B4-BE49-F238E27FC236}">
                <a16:creationId xmlns:a16="http://schemas.microsoft.com/office/drawing/2014/main" id="{53FA6011-BF9F-43C1-B0FE-FD182329FD52}"/>
              </a:ext>
            </a:extLst>
          </p:cNvPr>
          <p:cNvSpPr txBox="1">
            <a:spLocks noChangeArrowheads="1"/>
          </p:cNvSpPr>
          <p:nvPr/>
        </p:nvSpPr>
        <p:spPr bwMode="auto">
          <a:xfrm>
            <a:off x="1693863" y="3378200"/>
            <a:ext cx="16367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1600" b="1" dirty="0">
                <a:solidFill>
                  <a:schemeClr val="tx1">
                    <a:lumMod val="65000"/>
                    <a:lumOff val="35000"/>
                  </a:schemeClr>
                </a:solidFill>
                <a:latin typeface="Arial" panose="020B0604020202020204" pitchFamily="34" charset="0"/>
              </a:rPr>
              <a:t>By October 1</a:t>
            </a:r>
          </a:p>
        </p:txBody>
      </p:sp>
      <p:sp>
        <p:nvSpPr>
          <p:cNvPr id="37913" name="Text Box 45">
            <a:extLst>
              <a:ext uri="{FF2B5EF4-FFF2-40B4-BE49-F238E27FC236}">
                <a16:creationId xmlns:a16="http://schemas.microsoft.com/office/drawing/2014/main" id="{EA009D93-0A9D-401C-8D3E-7A4E397ADABA}"/>
              </a:ext>
            </a:extLst>
          </p:cNvPr>
          <p:cNvSpPr txBox="1">
            <a:spLocks noChangeArrowheads="1"/>
          </p:cNvSpPr>
          <p:nvPr/>
        </p:nvSpPr>
        <p:spPr bwMode="auto">
          <a:xfrm>
            <a:off x="1698626" y="4073525"/>
            <a:ext cx="1743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1600" b="1" dirty="0">
                <a:solidFill>
                  <a:schemeClr val="tx1">
                    <a:lumMod val="65000"/>
                    <a:lumOff val="35000"/>
                  </a:schemeClr>
                </a:solidFill>
                <a:latin typeface="Arial" panose="020B0604020202020204" pitchFamily="34" charset="0"/>
              </a:rPr>
              <a:t>By December 1</a:t>
            </a:r>
          </a:p>
        </p:txBody>
      </p:sp>
      <p:sp>
        <p:nvSpPr>
          <p:cNvPr id="37914" name="Text Box 45">
            <a:extLst>
              <a:ext uri="{FF2B5EF4-FFF2-40B4-BE49-F238E27FC236}">
                <a16:creationId xmlns:a16="http://schemas.microsoft.com/office/drawing/2014/main" id="{1AD1FC10-A270-4D04-89B4-81EDF0AA150F}"/>
              </a:ext>
            </a:extLst>
          </p:cNvPr>
          <p:cNvSpPr txBox="1">
            <a:spLocks noChangeArrowheads="1"/>
          </p:cNvSpPr>
          <p:nvPr/>
        </p:nvSpPr>
        <p:spPr bwMode="auto">
          <a:xfrm>
            <a:off x="1727201" y="4800600"/>
            <a:ext cx="1743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1600" b="1" dirty="0">
                <a:solidFill>
                  <a:schemeClr val="tx1">
                    <a:lumMod val="65000"/>
                    <a:lumOff val="35000"/>
                  </a:schemeClr>
                </a:solidFill>
                <a:latin typeface="Arial" panose="020B0604020202020204" pitchFamily="34" charset="0"/>
              </a:rPr>
              <a:t>By February 1</a:t>
            </a:r>
          </a:p>
        </p:txBody>
      </p:sp>
      <p:sp>
        <p:nvSpPr>
          <p:cNvPr id="37915" name="Text Box 45">
            <a:extLst>
              <a:ext uri="{FF2B5EF4-FFF2-40B4-BE49-F238E27FC236}">
                <a16:creationId xmlns:a16="http://schemas.microsoft.com/office/drawing/2014/main" id="{5C273DDB-96E9-40EF-BC90-D77155AEF529}"/>
              </a:ext>
            </a:extLst>
          </p:cNvPr>
          <p:cNvSpPr txBox="1">
            <a:spLocks noChangeArrowheads="1"/>
          </p:cNvSpPr>
          <p:nvPr/>
        </p:nvSpPr>
        <p:spPr bwMode="auto">
          <a:xfrm>
            <a:off x="1741488" y="5446713"/>
            <a:ext cx="1420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600" b="1" dirty="0">
                <a:solidFill>
                  <a:schemeClr val="tx1">
                    <a:lumMod val="65000"/>
                    <a:lumOff val="35000"/>
                  </a:schemeClr>
                </a:solidFill>
                <a:latin typeface="Arial" panose="020B0604020202020204" pitchFamily="34" charset="0"/>
              </a:rPr>
              <a:t>By February - May</a:t>
            </a:r>
          </a:p>
        </p:txBody>
      </p:sp>
      <p:sp>
        <p:nvSpPr>
          <p:cNvPr id="37916" name="TextBox 41">
            <a:extLst>
              <a:ext uri="{FF2B5EF4-FFF2-40B4-BE49-F238E27FC236}">
                <a16:creationId xmlns:a16="http://schemas.microsoft.com/office/drawing/2014/main" id="{2D3A0868-E508-448F-AEA5-88B963FA1E2D}"/>
              </a:ext>
            </a:extLst>
          </p:cNvPr>
          <p:cNvSpPr txBox="1">
            <a:spLocks noChangeArrowheads="1"/>
          </p:cNvSpPr>
          <p:nvPr/>
        </p:nvSpPr>
        <p:spPr bwMode="auto">
          <a:xfrm>
            <a:off x="1734186" y="1237458"/>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fr-BE" altLang="en-US" sz="2000" b="1" dirty="0">
                <a:solidFill>
                  <a:schemeClr val="tx1">
                    <a:lumMod val="65000"/>
                    <a:lumOff val="35000"/>
                  </a:schemeClr>
                </a:solidFill>
                <a:latin typeface="Arial" panose="020B0604020202020204" pitchFamily="34" charset="0"/>
              </a:rPr>
              <a:t>Timing</a:t>
            </a:r>
            <a:endParaRPr lang="en-GB" altLang="en-US" sz="2000" b="1" dirty="0">
              <a:solidFill>
                <a:schemeClr val="tx1">
                  <a:lumMod val="65000"/>
                  <a:lumOff val="35000"/>
                </a:schemeClr>
              </a:solidFill>
              <a:latin typeface="Arial" panose="020B0604020202020204" pitchFamily="34" charset="0"/>
            </a:endParaRPr>
          </a:p>
        </p:txBody>
      </p:sp>
      <p:sp>
        <p:nvSpPr>
          <p:cNvPr id="3" name="Oval 48">
            <a:extLst>
              <a:ext uri="{FF2B5EF4-FFF2-40B4-BE49-F238E27FC236}">
                <a16:creationId xmlns:a16="http://schemas.microsoft.com/office/drawing/2014/main" id="{0ACB68D2-6140-4951-9B32-EAE4FC05C337}"/>
              </a:ext>
            </a:extLst>
          </p:cNvPr>
          <p:cNvSpPr>
            <a:spLocks noChangeArrowheads="1"/>
          </p:cNvSpPr>
          <p:nvPr/>
        </p:nvSpPr>
        <p:spPr bwMode="auto">
          <a:xfrm>
            <a:off x="1587500" y="1647825"/>
            <a:ext cx="1435100" cy="5334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600">
              <a:latin typeface="Arial" panose="020B0604020202020204" pitchFamily="34" charset="0"/>
            </a:endParaRPr>
          </a:p>
        </p:txBody>
      </p:sp>
      <p:sp>
        <p:nvSpPr>
          <p:cNvPr id="37917" name="Oval 49">
            <a:extLst>
              <a:ext uri="{FF2B5EF4-FFF2-40B4-BE49-F238E27FC236}">
                <a16:creationId xmlns:a16="http://schemas.microsoft.com/office/drawing/2014/main" id="{84103E93-0DCC-46AE-A581-DC8B62DA36A8}"/>
              </a:ext>
            </a:extLst>
          </p:cNvPr>
          <p:cNvSpPr>
            <a:spLocks noChangeArrowheads="1"/>
          </p:cNvSpPr>
          <p:nvPr/>
        </p:nvSpPr>
        <p:spPr bwMode="auto">
          <a:xfrm>
            <a:off x="1701800" y="5368925"/>
            <a:ext cx="1435100" cy="65405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600">
              <a:latin typeface="Arial" panose="020B0604020202020204" pitchFamily="34" charset="0"/>
            </a:endParaRPr>
          </a:p>
        </p:txBody>
      </p:sp>
      <p:sp>
        <p:nvSpPr>
          <p:cNvPr id="17439" name="Rectangle 2">
            <a:extLst>
              <a:ext uri="{FF2B5EF4-FFF2-40B4-BE49-F238E27FC236}">
                <a16:creationId xmlns:a16="http://schemas.microsoft.com/office/drawing/2014/main" id="{8B21E236-A7A4-40F6-9B48-7F6600BBACAE}"/>
              </a:ext>
            </a:extLst>
          </p:cNvPr>
          <p:cNvSpPr>
            <a:spLocks noGrp="1" noChangeArrowheads="1"/>
          </p:cNvSpPr>
          <p:nvPr>
            <p:ph type="title"/>
          </p:nvPr>
        </p:nvSpPr>
        <p:spPr>
          <a:xfrm>
            <a:off x="605119" y="145735"/>
            <a:ext cx="10456432" cy="901700"/>
          </a:xfrm>
        </p:spPr>
        <p:txBody>
          <a:bodyPr rtlCol="0">
            <a:noAutofit/>
          </a:bodyPr>
          <a:lstStyle/>
          <a:p>
            <a:pPr algn="l" eaLnBrk="1" fontAlgn="auto" hangingPunct="1">
              <a:spcAft>
                <a:spcPts val="0"/>
              </a:spcAft>
              <a:defRPr/>
            </a:pPr>
            <a:r>
              <a:rPr lang="en-GB" altLang="en-US" sz="2800" b="1" dirty="0">
                <a:solidFill>
                  <a:schemeClr val="bg1">
                    <a:lumMod val="50000"/>
                  </a:schemeClr>
                </a:solidFill>
              </a:rPr>
              <a:t>ISO 20022 Groups  </a:t>
            </a:r>
            <a:br>
              <a:rPr lang="en-GB" altLang="en-US" sz="3600" b="1" dirty="0">
                <a:solidFill>
                  <a:schemeClr val="bg1">
                    <a:lumMod val="50000"/>
                  </a:schemeClr>
                </a:solidFill>
              </a:rPr>
            </a:br>
            <a:r>
              <a:rPr lang="en-GB" altLang="en-US" sz="2400" b="1" dirty="0">
                <a:solidFill>
                  <a:schemeClr val="bg1">
                    <a:lumMod val="50000"/>
                  </a:schemeClr>
                </a:solidFill>
              </a:rPr>
              <a:t>Yearly maintenance process</a:t>
            </a:r>
          </a:p>
        </p:txBody>
      </p:sp>
      <p:sp>
        <p:nvSpPr>
          <p:cNvPr id="30753" name="Text Box 44">
            <a:extLst>
              <a:ext uri="{FF2B5EF4-FFF2-40B4-BE49-F238E27FC236}">
                <a16:creationId xmlns:a16="http://schemas.microsoft.com/office/drawing/2014/main" id="{BF4D2EAA-722B-41DA-A785-5E8909CC3A13}"/>
              </a:ext>
            </a:extLst>
          </p:cNvPr>
          <p:cNvSpPr txBox="1">
            <a:spLocks noChangeArrowheads="1"/>
          </p:cNvSpPr>
          <p:nvPr/>
        </p:nvSpPr>
        <p:spPr bwMode="auto">
          <a:xfrm>
            <a:off x="5078414" y="5997575"/>
            <a:ext cx="2363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GB" altLang="en-US" sz="2000" dirty="0">
                <a:solidFill>
                  <a:schemeClr val="bg1">
                    <a:lumMod val="50000"/>
                  </a:schemeClr>
                </a:solidFill>
                <a:latin typeface="Arial" panose="020B0604020202020204" pitchFamily="34" charset="0"/>
              </a:rPr>
              <a:t>First implementers</a:t>
            </a:r>
          </a:p>
        </p:txBody>
      </p:sp>
      <p:sp>
        <p:nvSpPr>
          <p:cNvPr id="50" name="Text Box 55">
            <a:extLst>
              <a:ext uri="{FF2B5EF4-FFF2-40B4-BE49-F238E27FC236}">
                <a16:creationId xmlns:a16="http://schemas.microsoft.com/office/drawing/2014/main" id="{7973C303-00AD-4BAC-BA85-0E4E22E15BEE}"/>
              </a:ext>
            </a:extLst>
          </p:cNvPr>
          <p:cNvSpPr txBox="1">
            <a:spLocks noChangeArrowheads="1"/>
          </p:cNvSpPr>
          <p:nvPr/>
        </p:nvSpPr>
        <p:spPr bwMode="auto">
          <a:xfrm>
            <a:off x="3201988" y="6017421"/>
            <a:ext cx="1478201" cy="738664"/>
          </a:xfrm>
          <a:prstGeom prst="rect">
            <a:avLst/>
          </a:prstGeom>
          <a:noFill/>
          <a:ln w="12700">
            <a:noFill/>
            <a:miter lim="800000"/>
            <a:headEnd/>
            <a:tailEnd/>
          </a:ln>
        </p:spPr>
        <p:txBody>
          <a:bodyPr wrap="square" anchor="ctr">
            <a:spAutoFit/>
          </a:bodyPr>
          <a:lstStyle/>
          <a:p>
            <a:pPr algn="ctr">
              <a:defRPr/>
            </a:pPr>
            <a:r>
              <a:rPr lang="en-GB" sz="1400" b="1" dirty="0">
                <a:solidFill>
                  <a:schemeClr val="bg1">
                    <a:lumMod val="65000"/>
                  </a:schemeClr>
                </a:solidFill>
              </a:rPr>
              <a:t>Submitting organisation</a:t>
            </a:r>
          </a:p>
          <a:p>
            <a:pPr algn="ctr">
              <a:defRPr/>
            </a:pPr>
            <a:r>
              <a:rPr lang="en-GB" sz="1400" b="1" dirty="0">
                <a:solidFill>
                  <a:schemeClr val="bg1">
                    <a:lumMod val="65000"/>
                  </a:schemeClr>
                </a:solidFill>
              </a:rPr>
              <a:t>&amp; users</a:t>
            </a:r>
            <a:endParaRPr lang="en-US" sz="1400" b="1" dirty="0">
              <a:solidFill>
                <a:schemeClr val="bg1">
                  <a:lumMod val="65000"/>
                </a:schemeClr>
              </a:solidFill>
            </a:endParaRPr>
          </a:p>
        </p:txBody>
      </p:sp>
      <p:pic>
        <p:nvPicPr>
          <p:cNvPr id="37921" name="Picture 42">
            <a:extLst>
              <a:ext uri="{FF2B5EF4-FFF2-40B4-BE49-F238E27FC236}">
                <a16:creationId xmlns:a16="http://schemas.microsoft.com/office/drawing/2014/main" id="{9AF0C176-B977-4243-9E1F-103D1546A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3738" y="334963"/>
            <a:ext cx="8620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22BFA-5109-9E62-D46E-32A727D3410F}"/>
              </a:ext>
            </a:extLst>
          </p:cNvPr>
          <p:cNvSpPr>
            <a:spLocks noGrp="1"/>
          </p:cNvSpPr>
          <p:nvPr>
            <p:ph type="title"/>
          </p:nvPr>
        </p:nvSpPr>
        <p:spPr>
          <a:xfrm>
            <a:off x="609600" y="160338"/>
            <a:ext cx="10972800" cy="989151"/>
          </a:xfrm>
        </p:spPr>
        <p:txBody>
          <a:bodyPr/>
          <a:lstStyle/>
          <a:p>
            <a:pPr algn="l"/>
            <a:r>
              <a:rPr lang="en-US" sz="2800" b="1" dirty="0">
                <a:solidFill>
                  <a:schemeClr val="bg1">
                    <a:lumMod val="50000"/>
                  </a:schemeClr>
                </a:solidFill>
                <a:cs typeface="Arial"/>
              </a:rPr>
              <a:t>ISO 20022 Groups</a:t>
            </a:r>
            <a:br>
              <a:rPr lang="en-US" sz="2800" b="1" dirty="0">
                <a:solidFill>
                  <a:schemeClr val="bg1">
                    <a:lumMod val="50000"/>
                  </a:schemeClr>
                </a:solidFill>
                <a:cs typeface="Arial"/>
              </a:rPr>
            </a:br>
            <a:r>
              <a:rPr lang="en-US" sz="2400" b="1" dirty="0">
                <a:solidFill>
                  <a:schemeClr val="bg1">
                    <a:lumMod val="50000"/>
                  </a:schemeClr>
                </a:solidFill>
                <a:cs typeface="Arial"/>
              </a:rPr>
              <a:t>Business Justification Registration Process (new message submissions)</a:t>
            </a:r>
            <a:endParaRPr lang="en-US" sz="2400" b="1" dirty="0">
              <a:solidFill>
                <a:schemeClr val="bg1">
                  <a:lumMod val="50000"/>
                </a:schemeClr>
              </a:solidFill>
            </a:endParaRPr>
          </a:p>
        </p:txBody>
      </p:sp>
      <p:pic>
        <p:nvPicPr>
          <p:cNvPr id="8" name="Content Placeholder 7">
            <a:extLst>
              <a:ext uri="{FF2B5EF4-FFF2-40B4-BE49-F238E27FC236}">
                <a16:creationId xmlns:a16="http://schemas.microsoft.com/office/drawing/2014/main" id="{7ADD2A51-3B0D-9187-3207-AB9645B888B5}"/>
              </a:ext>
            </a:extLst>
          </p:cNvPr>
          <p:cNvPicPr>
            <a:picLocks noGrp="1" noChangeAspect="1"/>
          </p:cNvPicPr>
          <p:nvPr>
            <p:ph idx="1"/>
          </p:nvPr>
        </p:nvPicPr>
        <p:blipFill>
          <a:blip r:embed="rId2"/>
          <a:stretch>
            <a:fillRect/>
          </a:stretch>
        </p:blipFill>
        <p:spPr>
          <a:xfrm>
            <a:off x="1591733" y="1149489"/>
            <a:ext cx="8636000" cy="5571987"/>
          </a:xfrm>
          <a:prstGeom prst="rect">
            <a:avLst/>
          </a:prstGeom>
        </p:spPr>
      </p:pic>
      <p:pic>
        <p:nvPicPr>
          <p:cNvPr id="7" name="Picture 42">
            <a:extLst>
              <a:ext uri="{FF2B5EF4-FFF2-40B4-BE49-F238E27FC236}">
                <a16:creationId xmlns:a16="http://schemas.microsoft.com/office/drawing/2014/main" id="{58871D83-DFF5-C58C-936A-036C2E455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427" y="160338"/>
            <a:ext cx="8620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5474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B90732F-4817-97AC-E645-A8C727F7BE6E}"/>
              </a:ext>
            </a:extLst>
          </p:cNvPr>
          <p:cNvSpPr>
            <a:spLocks noGrp="1"/>
          </p:cNvSpPr>
          <p:nvPr>
            <p:ph type="ftr" sz="quarter" idx="11"/>
          </p:nvPr>
        </p:nvSpPr>
        <p:spPr/>
        <p:txBody>
          <a:bodyPr/>
          <a:lstStyle/>
          <a:p>
            <a:pPr>
              <a:defRPr/>
            </a:pPr>
            <a:r>
              <a:rPr lang="en-US"/>
              <a:t>ISO 20022 Welcome Packet_2024</a:t>
            </a:r>
          </a:p>
        </p:txBody>
      </p:sp>
      <p:sp>
        <p:nvSpPr>
          <p:cNvPr id="5" name="Title 1">
            <a:extLst>
              <a:ext uri="{FF2B5EF4-FFF2-40B4-BE49-F238E27FC236}">
                <a16:creationId xmlns:a16="http://schemas.microsoft.com/office/drawing/2014/main" id="{4A06A7FC-C6BF-4C0F-88A4-86F7690509C1}"/>
              </a:ext>
            </a:extLst>
          </p:cNvPr>
          <p:cNvSpPr txBox="1">
            <a:spLocks/>
          </p:cNvSpPr>
          <p:nvPr/>
        </p:nvSpPr>
        <p:spPr bwMode="auto">
          <a:xfrm>
            <a:off x="609600" y="160338"/>
            <a:ext cx="9381688" cy="98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en-US" sz="2800" b="1" dirty="0">
                <a:solidFill>
                  <a:schemeClr val="bg1">
                    <a:lumMod val="50000"/>
                  </a:schemeClr>
                </a:solidFill>
                <a:cs typeface="Arial"/>
              </a:rPr>
              <a:t>ISO 20022 Groups</a:t>
            </a:r>
            <a:br>
              <a:rPr lang="en-US" sz="2800" b="1" dirty="0">
                <a:solidFill>
                  <a:schemeClr val="bg1">
                    <a:lumMod val="50000"/>
                  </a:schemeClr>
                </a:solidFill>
                <a:cs typeface="Arial"/>
              </a:rPr>
            </a:br>
            <a:r>
              <a:rPr lang="en-US" sz="2400" b="1" dirty="0">
                <a:solidFill>
                  <a:schemeClr val="bg1">
                    <a:lumMod val="50000"/>
                  </a:schemeClr>
                </a:solidFill>
                <a:cs typeface="Arial"/>
              </a:rPr>
              <a:t>Business Justification Registration Process (new API resource submissions)</a:t>
            </a:r>
            <a:endParaRPr lang="en-US" sz="2400" b="1" dirty="0">
              <a:solidFill>
                <a:schemeClr val="bg1">
                  <a:lumMod val="50000"/>
                </a:schemeClr>
              </a:solidFill>
            </a:endParaRPr>
          </a:p>
        </p:txBody>
      </p:sp>
      <p:pic>
        <p:nvPicPr>
          <p:cNvPr id="6" name="Picture 42">
            <a:extLst>
              <a:ext uri="{FF2B5EF4-FFF2-40B4-BE49-F238E27FC236}">
                <a16:creationId xmlns:a16="http://schemas.microsoft.com/office/drawing/2014/main" id="{715A07B2-3AA4-7BB2-134E-9D3B4F874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5749" y="175089"/>
            <a:ext cx="8620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diagram of a project&#10;&#10;Description automatically generated">
            <a:extLst>
              <a:ext uri="{FF2B5EF4-FFF2-40B4-BE49-F238E27FC236}">
                <a16:creationId xmlns:a16="http://schemas.microsoft.com/office/drawing/2014/main" id="{6C7473DE-591B-3A0D-11B8-F779291BD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422" y="1517402"/>
            <a:ext cx="6909155" cy="4838949"/>
          </a:xfrm>
          <a:prstGeom prst="rect">
            <a:avLst/>
          </a:prstGeom>
        </p:spPr>
      </p:pic>
    </p:spTree>
    <p:extLst>
      <p:ext uri="{BB962C8B-B14F-4D97-AF65-F5344CB8AC3E}">
        <p14:creationId xmlns:p14="http://schemas.microsoft.com/office/powerpoint/2010/main" val="1067323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22BFA-5109-9E62-D46E-32A727D3410F}"/>
              </a:ext>
            </a:extLst>
          </p:cNvPr>
          <p:cNvSpPr>
            <a:spLocks noGrp="1"/>
          </p:cNvSpPr>
          <p:nvPr>
            <p:ph type="title"/>
          </p:nvPr>
        </p:nvSpPr>
        <p:spPr>
          <a:xfrm>
            <a:off x="609600" y="160339"/>
            <a:ext cx="10972800" cy="793750"/>
          </a:xfrm>
        </p:spPr>
        <p:txBody>
          <a:bodyPr/>
          <a:lstStyle/>
          <a:p>
            <a:pPr algn="l"/>
            <a:r>
              <a:rPr lang="en-US" sz="2800" b="1" dirty="0">
                <a:solidFill>
                  <a:schemeClr val="bg1">
                    <a:lumMod val="50000"/>
                  </a:schemeClr>
                </a:solidFill>
              </a:rPr>
              <a:t>ISO 20022 Groups</a:t>
            </a:r>
            <a:br>
              <a:rPr lang="en-US" sz="2400" b="1" dirty="0">
                <a:solidFill>
                  <a:schemeClr val="bg1">
                    <a:lumMod val="50000"/>
                  </a:schemeClr>
                </a:solidFill>
              </a:rPr>
            </a:br>
            <a:r>
              <a:rPr lang="en-US" sz="2800" b="1" dirty="0">
                <a:solidFill>
                  <a:schemeClr val="bg1">
                    <a:lumMod val="50000"/>
                  </a:schemeClr>
                </a:solidFill>
              </a:rPr>
              <a:t>Yearly Maintenance Process</a:t>
            </a:r>
          </a:p>
        </p:txBody>
      </p:sp>
      <p:pic>
        <p:nvPicPr>
          <p:cNvPr id="7" name="Picture 42">
            <a:extLst>
              <a:ext uri="{FF2B5EF4-FFF2-40B4-BE49-F238E27FC236}">
                <a16:creationId xmlns:a16="http://schemas.microsoft.com/office/drawing/2014/main" id="{58871D83-DFF5-C58C-936A-036C2E455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5749" y="175089"/>
            <a:ext cx="8620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a:extLst>
              <a:ext uri="{FF2B5EF4-FFF2-40B4-BE49-F238E27FC236}">
                <a16:creationId xmlns:a16="http://schemas.microsoft.com/office/drawing/2014/main" id="{AB51DA35-609D-6185-931A-9A82EEA0C7CB}"/>
              </a:ext>
            </a:extLst>
          </p:cNvPr>
          <p:cNvPicPr>
            <a:picLocks noGrp="1" noChangeAspect="1"/>
          </p:cNvPicPr>
          <p:nvPr>
            <p:ph idx="1"/>
          </p:nvPr>
        </p:nvPicPr>
        <p:blipFill>
          <a:blip r:embed="rId3"/>
          <a:stretch>
            <a:fillRect/>
          </a:stretch>
        </p:blipFill>
        <p:spPr>
          <a:xfrm>
            <a:off x="1557866" y="1185333"/>
            <a:ext cx="8686127" cy="5565642"/>
          </a:xfrm>
          <a:prstGeom prst="rect">
            <a:avLst/>
          </a:prstGeom>
        </p:spPr>
      </p:pic>
    </p:spTree>
    <p:extLst>
      <p:ext uri="{BB962C8B-B14F-4D97-AF65-F5344CB8AC3E}">
        <p14:creationId xmlns:p14="http://schemas.microsoft.com/office/powerpoint/2010/main" val="2434797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3" name="Picture 42">
            <a:extLst>
              <a:ext uri="{FF2B5EF4-FFF2-40B4-BE49-F238E27FC236}">
                <a16:creationId xmlns:a16="http://schemas.microsoft.com/office/drawing/2014/main" id="{472883F0-3EF1-41C6-8C3C-068559246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3738" y="334963"/>
            <a:ext cx="8620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BD3672B3-1274-867A-C55F-476A65052E9F}"/>
              </a:ext>
            </a:extLst>
          </p:cNvPr>
          <p:cNvSpPr txBox="1">
            <a:spLocks noGrp="1"/>
          </p:cNvSpPr>
          <p:nvPr>
            <p:ph idx="1"/>
          </p:nvPr>
        </p:nvSpPr>
        <p:spPr>
          <a:xfrm>
            <a:off x="1134318" y="1465263"/>
            <a:ext cx="10448082" cy="4887912"/>
          </a:xfrm>
          <a:prstGeom prst="rect">
            <a:avLst/>
          </a:prstGeom>
          <a:noFill/>
          <a:ln w="19050">
            <a:solidFill>
              <a:srgbClr val="009BBB"/>
            </a:solidFill>
          </a:ln>
        </p:spPr>
        <p:txBody>
          <a:bodyPr lIns="91440" tIns="45720" rIns="91440" bIns="45720" anchor="t"/>
          <a:lst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a:lstStyle>
          <a:p>
            <a:pPr>
              <a:spcBef>
                <a:spcPts val="1200"/>
              </a:spcBef>
              <a:spcAft>
                <a:spcPts val="600"/>
              </a:spcAft>
            </a:pPr>
            <a:r>
              <a:rPr lang="en-US" sz="2800" kern="0" dirty="0">
                <a:solidFill>
                  <a:schemeClr val="tx1">
                    <a:lumMod val="50000"/>
                    <a:lumOff val="50000"/>
                  </a:schemeClr>
                </a:solidFill>
                <a:cs typeface="Arial"/>
              </a:rPr>
              <a:t>Development / registration process</a:t>
            </a:r>
          </a:p>
          <a:p>
            <a:pPr marL="342900" indent="-342900">
              <a:spcBef>
                <a:spcPts val="0"/>
              </a:spcBef>
              <a:spcAft>
                <a:spcPts val="600"/>
              </a:spcAft>
              <a:buFont typeface="Arial" panose="020B0604020202020204" pitchFamily="34" charset="0"/>
              <a:buChar char="•"/>
            </a:pPr>
            <a:r>
              <a:rPr lang="en-US" sz="2400" b="0" kern="0" dirty="0">
                <a:solidFill>
                  <a:schemeClr val="tx1">
                    <a:lumMod val="50000"/>
                    <a:lumOff val="50000"/>
                  </a:schemeClr>
                </a:solidFill>
                <a:cs typeface="Arial"/>
              </a:rPr>
              <a:t>Clearly identified activities and roles</a:t>
            </a:r>
          </a:p>
          <a:p>
            <a:pPr marL="342900" indent="-342900">
              <a:spcBef>
                <a:spcPts val="0"/>
              </a:spcBef>
              <a:spcAft>
                <a:spcPts val="600"/>
              </a:spcAft>
              <a:buFont typeface="Arial" panose="020B0604020202020204" pitchFamily="34" charset="0"/>
              <a:buChar char="•"/>
            </a:pPr>
            <a:r>
              <a:rPr lang="en-US" sz="2400" b="0" kern="0" dirty="0">
                <a:solidFill>
                  <a:schemeClr val="tx1">
                    <a:lumMod val="50000"/>
                    <a:lumOff val="50000"/>
                  </a:schemeClr>
                </a:solidFill>
                <a:cs typeface="Arial"/>
              </a:rPr>
              <a:t>Business experts and future users involved upfront</a:t>
            </a:r>
          </a:p>
          <a:p>
            <a:pPr marL="342900" indent="-342900">
              <a:spcBef>
                <a:spcPts val="0"/>
              </a:spcBef>
              <a:spcAft>
                <a:spcPts val="600"/>
              </a:spcAft>
              <a:buFont typeface="Arial" panose="020B0604020202020204" pitchFamily="34" charset="0"/>
              <a:buChar char="•"/>
            </a:pPr>
            <a:r>
              <a:rPr lang="en-US" sz="2400" b="0" kern="0" dirty="0">
                <a:solidFill>
                  <a:schemeClr val="tx1">
                    <a:lumMod val="50000"/>
                    <a:lumOff val="50000"/>
                  </a:schemeClr>
                </a:solidFill>
                <a:cs typeface="Arial"/>
              </a:rPr>
              <a:t>Technical experts involved when required</a:t>
            </a:r>
          </a:p>
          <a:p>
            <a:pPr>
              <a:spcBef>
                <a:spcPts val="1200"/>
              </a:spcBef>
              <a:spcAft>
                <a:spcPts val="600"/>
              </a:spcAft>
            </a:pPr>
            <a:r>
              <a:rPr lang="en-US" sz="2800" kern="0" dirty="0">
                <a:solidFill>
                  <a:schemeClr val="tx1">
                    <a:lumMod val="50000"/>
                    <a:lumOff val="50000"/>
                  </a:schemeClr>
                </a:solidFill>
                <a:cs typeface="Arial"/>
              </a:rPr>
              <a:t>Repository on the ISO 20022 website</a:t>
            </a:r>
          </a:p>
          <a:p>
            <a:pPr marL="342900" indent="-342900">
              <a:spcBef>
                <a:spcPts val="0"/>
              </a:spcBef>
              <a:spcAft>
                <a:spcPts val="600"/>
              </a:spcAft>
              <a:buFont typeface="Arial" panose="020B0604020202020204" pitchFamily="34" charset="0"/>
              <a:buChar char="•"/>
            </a:pPr>
            <a:r>
              <a:rPr lang="en-US" sz="2400" b="0" kern="0" dirty="0">
                <a:solidFill>
                  <a:schemeClr val="tx1">
                    <a:lumMod val="50000"/>
                    <a:lumOff val="50000"/>
                  </a:schemeClr>
                </a:solidFill>
                <a:cs typeface="Arial"/>
              </a:rPr>
              <a:t>Business Process Catalogue &amp; Data Dictionary</a:t>
            </a:r>
          </a:p>
          <a:p>
            <a:pPr marL="342900" indent="-342900">
              <a:spcBef>
                <a:spcPts val="0"/>
              </a:spcBef>
              <a:spcAft>
                <a:spcPts val="600"/>
              </a:spcAft>
              <a:buFont typeface="Arial" panose="020B0604020202020204" pitchFamily="34" charset="0"/>
              <a:buChar char="•"/>
            </a:pPr>
            <a:r>
              <a:rPr lang="en-US" sz="2400" b="0" kern="0" dirty="0">
                <a:solidFill>
                  <a:schemeClr val="tx1">
                    <a:lumMod val="50000"/>
                    <a:lumOff val="50000"/>
                  </a:schemeClr>
                </a:solidFill>
                <a:cs typeface="Arial"/>
              </a:rPr>
              <a:t>Outside of official standard (maintained by registration bodies)</a:t>
            </a:r>
          </a:p>
          <a:p>
            <a:pPr marL="285750" indent="-285750">
              <a:lnSpc>
                <a:spcPct val="100000"/>
              </a:lnSpc>
              <a:spcBef>
                <a:spcPts val="600"/>
              </a:spcBef>
              <a:buFont typeface="Arial" panose="020B0604020202020204" pitchFamily="34" charset="0"/>
              <a:buChar char="•"/>
            </a:pPr>
            <a:endParaRPr lang="en-GB" sz="1400" b="1" kern="0" dirty="0">
              <a:solidFill>
                <a:schemeClr val="tx1">
                  <a:lumMod val="50000"/>
                  <a:lumOff val="50000"/>
                </a:schemeClr>
              </a:solidFill>
              <a:cs typeface="Arial"/>
            </a:endParaRPr>
          </a:p>
        </p:txBody>
      </p:sp>
      <p:sp>
        <p:nvSpPr>
          <p:cNvPr id="8" name="Title 1">
            <a:extLst>
              <a:ext uri="{FF2B5EF4-FFF2-40B4-BE49-F238E27FC236}">
                <a16:creationId xmlns:a16="http://schemas.microsoft.com/office/drawing/2014/main" id="{0D2FF06E-3B1D-A541-B32F-86793F72D183}"/>
              </a:ext>
            </a:extLst>
          </p:cNvPr>
          <p:cNvSpPr>
            <a:spLocks noGrp="1"/>
          </p:cNvSpPr>
          <p:nvPr>
            <p:ph type="title"/>
          </p:nvPr>
        </p:nvSpPr>
        <p:spPr>
          <a:xfrm>
            <a:off x="1044007" y="334963"/>
            <a:ext cx="10336193" cy="893079"/>
          </a:xfrm>
        </p:spPr>
        <p:txBody>
          <a:bodyPr/>
          <a:lstStyle/>
          <a:p>
            <a:pPr algn="l">
              <a:spcAft>
                <a:spcPts val="600"/>
              </a:spcAft>
            </a:pPr>
            <a:r>
              <a:rPr lang="en-US" sz="2800" b="1" dirty="0">
                <a:solidFill>
                  <a:schemeClr val="bg1">
                    <a:lumMod val="50000"/>
                  </a:schemeClr>
                </a:solidFill>
              </a:rPr>
              <a:t>ISO 20022 recipe</a:t>
            </a:r>
            <a:br>
              <a:rPr lang="en-US" sz="2800" b="1" dirty="0">
                <a:solidFill>
                  <a:schemeClr val="bg1">
                    <a:lumMod val="50000"/>
                  </a:schemeClr>
                </a:solidFill>
              </a:rPr>
            </a:br>
            <a:r>
              <a:rPr lang="en-US" sz="2400" b="1" dirty="0">
                <a:solidFill>
                  <a:schemeClr val="bg1">
                    <a:lumMod val="50000"/>
                  </a:schemeClr>
                </a:solidFill>
              </a:rPr>
              <a:t>Main ingredients</a:t>
            </a:r>
          </a:p>
        </p:txBody>
      </p:sp>
      <p:sp>
        <p:nvSpPr>
          <p:cNvPr id="2" name="TextBox 1">
            <a:extLst>
              <a:ext uri="{FF2B5EF4-FFF2-40B4-BE49-F238E27FC236}">
                <a16:creationId xmlns:a16="http://schemas.microsoft.com/office/drawing/2014/main" id="{97CC7753-A1FD-D761-540A-4CFE75AE2553}"/>
              </a:ext>
            </a:extLst>
          </p:cNvPr>
          <p:cNvSpPr txBox="1"/>
          <p:nvPr/>
        </p:nvSpPr>
        <p:spPr>
          <a:xfrm>
            <a:off x="8360246" y="5573359"/>
            <a:ext cx="2967037" cy="461963"/>
          </a:xfrm>
          <a:prstGeom prst="rect">
            <a:avLst/>
          </a:prstGeom>
          <a:solidFill>
            <a:schemeClr val="bg1">
              <a:lumMod val="75000"/>
            </a:schemeClr>
          </a:solidFill>
        </p:spPr>
        <p:txBody>
          <a:bodyPr>
            <a:spAutoFit/>
          </a:bodyPr>
          <a:lstStyle/>
          <a:p>
            <a:pPr>
              <a:defRPr/>
            </a:pPr>
            <a:r>
              <a:rPr lang="en-GB" altLang="en-US" b="1" dirty="0">
                <a:solidFill>
                  <a:schemeClr val="bg1"/>
                </a:solidFill>
              </a:rPr>
              <a:t>www.iso20022.org</a:t>
            </a:r>
            <a:endParaRPr lang="en-US" altLang="en-US" b="1" dirty="0">
              <a:solidFill>
                <a:schemeClr val="bg1"/>
              </a:solidFill>
            </a:endParaRPr>
          </a:p>
        </p:txBody>
      </p:sp>
      <p:sp>
        <p:nvSpPr>
          <p:cNvPr id="5" name="Footer Placeholder 4">
            <a:extLst>
              <a:ext uri="{FF2B5EF4-FFF2-40B4-BE49-F238E27FC236}">
                <a16:creationId xmlns:a16="http://schemas.microsoft.com/office/drawing/2014/main" id="{B629DD5C-C6C1-B5B8-4508-E165C5ABC89E}"/>
              </a:ext>
            </a:extLst>
          </p:cNvPr>
          <p:cNvSpPr>
            <a:spLocks noGrp="1"/>
          </p:cNvSpPr>
          <p:nvPr>
            <p:ph type="ftr" sz="quarter" idx="11"/>
          </p:nvPr>
        </p:nvSpPr>
        <p:spPr/>
        <p:txBody>
          <a:bodyPr/>
          <a:lstStyle/>
          <a:p>
            <a:pPr>
              <a:defRPr/>
            </a:pPr>
            <a:r>
              <a:rPr lang="en-US"/>
              <a:t>ISO 20022 Welcome Packet_2024</a:t>
            </a:r>
          </a:p>
        </p:txBody>
      </p:sp>
    </p:spTree>
    <p:extLst>
      <p:ext uri="{BB962C8B-B14F-4D97-AF65-F5344CB8AC3E}">
        <p14:creationId xmlns:p14="http://schemas.microsoft.com/office/powerpoint/2010/main" val="888699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3" name="Picture 42">
            <a:extLst>
              <a:ext uri="{FF2B5EF4-FFF2-40B4-BE49-F238E27FC236}">
                <a16:creationId xmlns:a16="http://schemas.microsoft.com/office/drawing/2014/main" id="{472883F0-3EF1-41C6-8C3C-068559246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3738" y="334963"/>
            <a:ext cx="8620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BD3672B3-1274-867A-C55F-476A65052E9F}"/>
              </a:ext>
            </a:extLst>
          </p:cNvPr>
          <p:cNvSpPr txBox="1">
            <a:spLocks noGrp="1"/>
          </p:cNvSpPr>
          <p:nvPr>
            <p:ph idx="1"/>
          </p:nvPr>
        </p:nvSpPr>
        <p:spPr>
          <a:xfrm>
            <a:off x="1134318" y="1465263"/>
            <a:ext cx="10448082" cy="4887912"/>
          </a:xfrm>
          <a:prstGeom prst="rect">
            <a:avLst/>
          </a:prstGeom>
          <a:noFill/>
          <a:ln w="19050">
            <a:solidFill>
              <a:srgbClr val="009BBB"/>
            </a:solidFill>
          </a:ln>
        </p:spPr>
        <p:txBody>
          <a:bodyPr lIns="91440" tIns="45720" rIns="91440" bIns="45720" anchor="t"/>
          <a:lst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a:lstStyle>
          <a:p>
            <a:pPr marL="285750" indent="-285750">
              <a:lnSpc>
                <a:spcPct val="100000"/>
              </a:lnSpc>
              <a:spcBef>
                <a:spcPts val="600"/>
              </a:spcBef>
              <a:buFont typeface="Arial" panose="020B0604020202020204" pitchFamily="34" charset="0"/>
              <a:buChar char="•"/>
            </a:pPr>
            <a:r>
              <a:rPr lang="en-GB" sz="2800" b="0" kern="0" dirty="0">
                <a:solidFill>
                  <a:schemeClr val="tx1">
                    <a:lumMod val="50000"/>
                    <a:lumOff val="50000"/>
                  </a:schemeClr>
                </a:solidFill>
                <a:cs typeface="Arial"/>
              </a:rPr>
              <a:t>Part 1: Metamodel</a:t>
            </a:r>
          </a:p>
          <a:p>
            <a:pPr marL="285750" indent="-285750">
              <a:lnSpc>
                <a:spcPct val="100000"/>
              </a:lnSpc>
              <a:spcBef>
                <a:spcPts val="600"/>
              </a:spcBef>
              <a:buFont typeface="Arial" panose="020B0604020202020204" pitchFamily="34" charset="0"/>
              <a:buChar char="•"/>
            </a:pPr>
            <a:r>
              <a:rPr lang="en-GB" sz="2800" b="0" kern="0" dirty="0">
                <a:solidFill>
                  <a:schemeClr val="tx1">
                    <a:lumMod val="50000"/>
                    <a:lumOff val="50000"/>
                  </a:schemeClr>
                </a:solidFill>
                <a:cs typeface="Arial"/>
              </a:rPr>
              <a:t>Part 2: UML profile</a:t>
            </a:r>
          </a:p>
          <a:p>
            <a:pPr marL="285750" indent="-285750">
              <a:lnSpc>
                <a:spcPct val="100000"/>
              </a:lnSpc>
              <a:spcBef>
                <a:spcPts val="600"/>
              </a:spcBef>
              <a:buFont typeface="Arial" panose="020B0604020202020204" pitchFamily="34" charset="0"/>
              <a:buChar char="•"/>
            </a:pPr>
            <a:r>
              <a:rPr lang="en-GB" sz="2800" b="0" kern="0" dirty="0">
                <a:solidFill>
                  <a:schemeClr val="tx1">
                    <a:lumMod val="50000"/>
                    <a:lumOff val="50000"/>
                  </a:schemeClr>
                </a:solidFill>
                <a:cs typeface="Arial"/>
              </a:rPr>
              <a:t>Part 3: Modelling</a:t>
            </a:r>
          </a:p>
          <a:p>
            <a:pPr marL="285750" indent="-285750">
              <a:lnSpc>
                <a:spcPct val="100000"/>
              </a:lnSpc>
              <a:spcBef>
                <a:spcPts val="600"/>
              </a:spcBef>
              <a:buFont typeface="Arial" panose="020B0604020202020204" pitchFamily="34" charset="0"/>
              <a:buChar char="•"/>
            </a:pPr>
            <a:r>
              <a:rPr lang="en-GB" sz="2800" b="0" kern="0" dirty="0">
                <a:solidFill>
                  <a:schemeClr val="tx1">
                    <a:lumMod val="50000"/>
                    <a:lumOff val="50000"/>
                  </a:schemeClr>
                </a:solidFill>
                <a:cs typeface="Arial"/>
              </a:rPr>
              <a:t>Part 4: XML schema generation</a:t>
            </a:r>
          </a:p>
          <a:p>
            <a:pPr marL="285750" indent="-285750">
              <a:lnSpc>
                <a:spcPct val="100000"/>
              </a:lnSpc>
              <a:spcBef>
                <a:spcPts val="600"/>
              </a:spcBef>
              <a:buFont typeface="Arial" panose="020B0604020202020204" pitchFamily="34" charset="0"/>
              <a:buChar char="•"/>
            </a:pPr>
            <a:r>
              <a:rPr lang="en-GB" sz="2800" b="0" kern="0" dirty="0">
                <a:solidFill>
                  <a:schemeClr val="tx1">
                    <a:lumMod val="50000"/>
                    <a:lumOff val="50000"/>
                  </a:schemeClr>
                </a:solidFill>
                <a:cs typeface="Arial"/>
              </a:rPr>
              <a:t>Part 5: Reverse engineering</a:t>
            </a:r>
          </a:p>
          <a:p>
            <a:pPr marL="285750" indent="-285750">
              <a:lnSpc>
                <a:spcPct val="100000"/>
              </a:lnSpc>
              <a:spcBef>
                <a:spcPts val="600"/>
              </a:spcBef>
              <a:buFont typeface="Arial" panose="020B0604020202020204" pitchFamily="34" charset="0"/>
              <a:buChar char="•"/>
            </a:pPr>
            <a:r>
              <a:rPr lang="en-GB" sz="2800" b="0" kern="0" dirty="0">
                <a:solidFill>
                  <a:schemeClr val="tx1">
                    <a:lumMod val="50000"/>
                    <a:lumOff val="50000"/>
                  </a:schemeClr>
                </a:solidFill>
                <a:cs typeface="Arial"/>
              </a:rPr>
              <a:t>Part 6: Message transport characteristics</a:t>
            </a:r>
          </a:p>
          <a:p>
            <a:pPr marL="285750" indent="-285750">
              <a:lnSpc>
                <a:spcPct val="100000"/>
              </a:lnSpc>
              <a:spcBef>
                <a:spcPts val="600"/>
              </a:spcBef>
              <a:buFont typeface="Arial" panose="020B0604020202020204" pitchFamily="34" charset="0"/>
              <a:buChar char="•"/>
            </a:pPr>
            <a:r>
              <a:rPr lang="en-GB" sz="2800" b="0" kern="0" dirty="0">
                <a:solidFill>
                  <a:schemeClr val="tx1">
                    <a:lumMod val="50000"/>
                    <a:lumOff val="50000"/>
                  </a:schemeClr>
                </a:solidFill>
                <a:cs typeface="Arial"/>
              </a:rPr>
              <a:t>Part 7: Registration</a:t>
            </a:r>
          </a:p>
          <a:p>
            <a:pPr marL="285750" indent="-285750">
              <a:lnSpc>
                <a:spcPct val="100000"/>
              </a:lnSpc>
              <a:spcBef>
                <a:spcPts val="600"/>
              </a:spcBef>
              <a:buFont typeface="Arial" panose="020B0604020202020204" pitchFamily="34" charset="0"/>
              <a:buChar char="•"/>
            </a:pPr>
            <a:r>
              <a:rPr lang="en-GB" sz="2800" b="0" kern="0" dirty="0">
                <a:solidFill>
                  <a:schemeClr val="tx1">
                    <a:lumMod val="50000"/>
                    <a:lumOff val="50000"/>
                  </a:schemeClr>
                </a:solidFill>
                <a:cs typeface="Arial"/>
              </a:rPr>
              <a:t>Part 8: ASN.1 generation</a:t>
            </a:r>
            <a:endParaRPr lang="en-GB" sz="1400" b="1" kern="0" dirty="0">
              <a:solidFill>
                <a:schemeClr val="tx1">
                  <a:lumMod val="50000"/>
                  <a:lumOff val="50000"/>
                </a:schemeClr>
              </a:solidFill>
              <a:cs typeface="Arial"/>
            </a:endParaRPr>
          </a:p>
        </p:txBody>
      </p:sp>
      <p:sp>
        <p:nvSpPr>
          <p:cNvPr id="8" name="Title 1">
            <a:extLst>
              <a:ext uri="{FF2B5EF4-FFF2-40B4-BE49-F238E27FC236}">
                <a16:creationId xmlns:a16="http://schemas.microsoft.com/office/drawing/2014/main" id="{0D2FF06E-3B1D-A541-B32F-86793F72D183}"/>
              </a:ext>
            </a:extLst>
          </p:cNvPr>
          <p:cNvSpPr>
            <a:spLocks noGrp="1"/>
          </p:cNvSpPr>
          <p:nvPr>
            <p:ph type="title"/>
          </p:nvPr>
        </p:nvSpPr>
        <p:spPr>
          <a:xfrm>
            <a:off x="1044007" y="334963"/>
            <a:ext cx="10336193" cy="893079"/>
          </a:xfrm>
        </p:spPr>
        <p:txBody>
          <a:bodyPr/>
          <a:lstStyle/>
          <a:p>
            <a:pPr algn="l">
              <a:spcAft>
                <a:spcPts val="600"/>
              </a:spcAft>
            </a:pPr>
            <a:r>
              <a:rPr lang="en-US" sz="2800" b="1" dirty="0">
                <a:solidFill>
                  <a:schemeClr val="bg1">
                    <a:lumMod val="50000"/>
                  </a:schemeClr>
                </a:solidFill>
              </a:rPr>
              <a:t>The eight parts of ISO 20022</a:t>
            </a:r>
          </a:p>
        </p:txBody>
      </p:sp>
      <p:sp>
        <p:nvSpPr>
          <p:cNvPr id="3" name="TextBox 5">
            <a:extLst>
              <a:ext uri="{FF2B5EF4-FFF2-40B4-BE49-F238E27FC236}">
                <a16:creationId xmlns:a16="http://schemas.microsoft.com/office/drawing/2014/main" id="{B132677A-4AE8-06F9-4BA5-BD9B6FD38F08}"/>
              </a:ext>
            </a:extLst>
          </p:cNvPr>
          <p:cNvSpPr txBox="1">
            <a:spLocks noChangeArrowheads="1"/>
          </p:cNvSpPr>
          <p:nvPr/>
        </p:nvSpPr>
        <p:spPr bwMode="auto">
          <a:xfrm>
            <a:off x="1282170" y="5891566"/>
            <a:ext cx="5349875"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1600" dirty="0">
                <a:solidFill>
                  <a:schemeClr val="bg1">
                    <a:lumMod val="50000"/>
                  </a:schemeClr>
                </a:solidFill>
                <a:latin typeface="Arial" panose="020B0604020202020204" pitchFamily="34" charset="0"/>
              </a:rPr>
              <a:t>Copies can be obtained from </a:t>
            </a:r>
            <a:r>
              <a:rPr lang="en-US" altLang="en-US" sz="1600" dirty="0">
                <a:solidFill>
                  <a:srgbClr val="FFC000"/>
                </a:solidFill>
                <a:latin typeface="Arial" panose="020B0604020202020204" pitchFamily="34" charset="0"/>
                <a:hlinkClick r:id="rId4"/>
              </a:rPr>
              <a:t>www.iso.org</a:t>
            </a:r>
            <a:r>
              <a:rPr lang="en-US" altLang="en-US" sz="1600" dirty="0">
                <a:solidFill>
                  <a:srgbClr val="FFC000"/>
                </a:solidFill>
                <a:latin typeface="Arial" panose="020B0604020202020204" pitchFamily="34" charset="0"/>
              </a:rPr>
              <a:t> </a:t>
            </a:r>
            <a:endParaRPr lang="en-GB" altLang="en-US" sz="1600" dirty="0">
              <a:solidFill>
                <a:srgbClr val="FFC000"/>
              </a:solidFill>
              <a:latin typeface="Arial" panose="020B0604020202020204" pitchFamily="34" charset="0"/>
            </a:endParaRPr>
          </a:p>
        </p:txBody>
      </p:sp>
      <p:sp>
        <p:nvSpPr>
          <p:cNvPr id="2" name="Footer Placeholder 1">
            <a:extLst>
              <a:ext uri="{FF2B5EF4-FFF2-40B4-BE49-F238E27FC236}">
                <a16:creationId xmlns:a16="http://schemas.microsoft.com/office/drawing/2014/main" id="{04CF8629-7087-B5BD-CD14-A896572B30FF}"/>
              </a:ext>
            </a:extLst>
          </p:cNvPr>
          <p:cNvSpPr>
            <a:spLocks noGrp="1"/>
          </p:cNvSpPr>
          <p:nvPr>
            <p:ph type="ftr" sz="quarter" idx="11"/>
          </p:nvPr>
        </p:nvSpPr>
        <p:spPr/>
        <p:txBody>
          <a:bodyPr/>
          <a:lstStyle/>
          <a:p>
            <a:pPr>
              <a:defRPr/>
            </a:pPr>
            <a:r>
              <a:rPr lang="en-US"/>
              <a:t>ISO 20022 Welcome Packet_2024</a:t>
            </a:r>
          </a:p>
        </p:txBody>
      </p:sp>
    </p:spTree>
    <p:extLst>
      <p:ext uri="{BB962C8B-B14F-4D97-AF65-F5344CB8AC3E}">
        <p14:creationId xmlns:p14="http://schemas.microsoft.com/office/powerpoint/2010/main" val="2177222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42">
            <a:extLst>
              <a:ext uri="{FF2B5EF4-FFF2-40B4-BE49-F238E27FC236}">
                <a16:creationId xmlns:a16="http://schemas.microsoft.com/office/drawing/2014/main" id="{3EE1A500-E768-4831-9DF5-BF53C977D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3738" y="334963"/>
            <a:ext cx="8620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156CFF7-038E-FBE9-56E5-FE12B88E7761}"/>
              </a:ext>
            </a:extLst>
          </p:cNvPr>
          <p:cNvSpPr>
            <a:spLocks noGrp="1"/>
          </p:cNvSpPr>
          <p:nvPr>
            <p:ph type="title"/>
          </p:nvPr>
        </p:nvSpPr>
        <p:spPr>
          <a:xfrm>
            <a:off x="505428" y="1209033"/>
            <a:ext cx="6594619" cy="1143000"/>
          </a:xfrm>
        </p:spPr>
        <p:txBody>
          <a:bodyPr/>
          <a:lstStyle/>
          <a:p>
            <a:pPr algn="l"/>
            <a:r>
              <a:rPr lang="en-US" sz="4800" b="1" dirty="0">
                <a:solidFill>
                  <a:schemeClr val="bg1">
                    <a:lumMod val="50000"/>
                  </a:schemeClr>
                </a:solidFill>
              </a:rPr>
              <a:t>ISO 20022 Governance </a:t>
            </a:r>
          </a:p>
        </p:txBody>
      </p:sp>
      <p:sp>
        <p:nvSpPr>
          <p:cNvPr id="4" name="Footer Placeholder 3">
            <a:extLst>
              <a:ext uri="{FF2B5EF4-FFF2-40B4-BE49-F238E27FC236}">
                <a16:creationId xmlns:a16="http://schemas.microsoft.com/office/drawing/2014/main" id="{398CDDB8-C32E-F4B0-926B-110BD0667B37}"/>
              </a:ext>
            </a:extLst>
          </p:cNvPr>
          <p:cNvSpPr>
            <a:spLocks noGrp="1"/>
          </p:cNvSpPr>
          <p:nvPr>
            <p:ph type="ftr" sz="quarter" idx="11"/>
          </p:nvPr>
        </p:nvSpPr>
        <p:spPr/>
        <p:txBody>
          <a:bodyPr/>
          <a:lstStyle/>
          <a:p>
            <a:pPr>
              <a:defRPr/>
            </a:pPr>
            <a:r>
              <a:rPr lang="en-US"/>
              <a:t>ISO 20022 Welcome Packet_2024</a:t>
            </a:r>
          </a:p>
        </p:txBody>
      </p:sp>
    </p:spTree>
    <p:extLst>
      <p:ext uri="{BB962C8B-B14F-4D97-AF65-F5344CB8AC3E}">
        <p14:creationId xmlns:p14="http://schemas.microsoft.com/office/powerpoint/2010/main" val="2553598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Line 4"/>
          <p:cNvSpPr>
            <a:spLocks noChangeShapeType="1"/>
          </p:cNvSpPr>
          <p:nvPr/>
        </p:nvSpPr>
        <p:spPr bwMode="auto">
          <a:xfrm>
            <a:off x="9032893" y="5136005"/>
            <a:ext cx="7473" cy="300505"/>
          </a:xfrm>
          <a:prstGeom prst="line">
            <a:avLst/>
          </a:prstGeom>
          <a:noFill/>
          <a:ln w="12700">
            <a:solidFill>
              <a:schemeClr val="tx2"/>
            </a:solidFill>
            <a:round/>
            <a:headEnd/>
            <a:tailEnd/>
          </a:ln>
        </p:spPr>
        <p:txBody>
          <a:bodyPr wrap="none" anchor="ctr"/>
          <a:lstStyle/>
          <a:p>
            <a:endParaRPr lang="en-GB" sz="2708"/>
          </a:p>
        </p:txBody>
      </p:sp>
      <p:sp>
        <p:nvSpPr>
          <p:cNvPr id="63" name="Line 5"/>
          <p:cNvSpPr>
            <a:spLocks noChangeShapeType="1"/>
          </p:cNvSpPr>
          <p:nvPr/>
        </p:nvSpPr>
        <p:spPr bwMode="auto">
          <a:xfrm>
            <a:off x="9227732" y="5154657"/>
            <a:ext cx="402785" cy="258716"/>
          </a:xfrm>
          <a:prstGeom prst="line">
            <a:avLst/>
          </a:prstGeom>
          <a:noFill/>
          <a:ln w="12700">
            <a:solidFill>
              <a:schemeClr val="tx2"/>
            </a:solidFill>
            <a:round/>
            <a:headEnd/>
            <a:tailEnd/>
          </a:ln>
        </p:spPr>
        <p:txBody>
          <a:bodyPr wrap="none" anchor="ctr"/>
          <a:lstStyle/>
          <a:p>
            <a:endParaRPr lang="en-GB" sz="2708"/>
          </a:p>
        </p:txBody>
      </p:sp>
      <p:sp>
        <p:nvSpPr>
          <p:cNvPr id="64" name="Line 6"/>
          <p:cNvSpPr>
            <a:spLocks noChangeShapeType="1"/>
          </p:cNvSpPr>
          <p:nvPr/>
        </p:nvSpPr>
        <p:spPr bwMode="auto">
          <a:xfrm flipH="1">
            <a:off x="8389248" y="5154658"/>
            <a:ext cx="378555" cy="302280"/>
          </a:xfrm>
          <a:prstGeom prst="line">
            <a:avLst/>
          </a:prstGeom>
          <a:noFill/>
          <a:ln w="12700">
            <a:solidFill>
              <a:schemeClr val="tx2"/>
            </a:solidFill>
            <a:round/>
            <a:headEnd/>
            <a:tailEnd/>
          </a:ln>
        </p:spPr>
        <p:txBody>
          <a:bodyPr wrap="none" anchor="ctr"/>
          <a:lstStyle/>
          <a:p>
            <a:endParaRPr lang="en-GB" sz="2708"/>
          </a:p>
        </p:txBody>
      </p:sp>
      <p:sp>
        <p:nvSpPr>
          <p:cNvPr id="59" name="Line 4"/>
          <p:cNvSpPr>
            <a:spLocks noChangeShapeType="1"/>
          </p:cNvSpPr>
          <p:nvPr/>
        </p:nvSpPr>
        <p:spPr bwMode="auto">
          <a:xfrm>
            <a:off x="6842440" y="5163449"/>
            <a:ext cx="4078" cy="329241"/>
          </a:xfrm>
          <a:prstGeom prst="line">
            <a:avLst/>
          </a:prstGeom>
          <a:noFill/>
          <a:ln w="12700">
            <a:solidFill>
              <a:schemeClr val="tx2"/>
            </a:solidFill>
            <a:round/>
            <a:headEnd/>
            <a:tailEnd/>
          </a:ln>
        </p:spPr>
        <p:txBody>
          <a:bodyPr wrap="none" anchor="ctr"/>
          <a:lstStyle/>
          <a:p>
            <a:endParaRPr lang="en-GB" sz="2708"/>
          </a:p>
        </p:txBody>
      </p:sp>
      <p:sp>
        <p:nvSpPr>
          <p:cNvPr id="56" name="Line 4"/>
          <p:cNvSpPr>
            <a:spLocks noChangeShapeType="1"/>
          </p:cNvSpPr>
          <p:nvPr/>
        </p:nvSpPr>
        <p:spPr bwMode="auto">
          <a:xfrm>
            <a:off x="4101595" y="5163448"/>
            <a:ext cx="7022" cy="306694"/>
          </a:xfrm>
          <a:prstGeom prst="line">
            <a:avLst/>
          </a:prstGeom>
          <a:noFill/>
          <a:ln w="12700">
            <a:solidFill>
              <a:schemeClr val="tx2"/>
            </a:solidFill>
            <a:round/>
            <a:headEnd/>
            <a:tailEnd/>
          </a:ln>
        </p:spPr>
        <p:txBody>
          <a:bodyPr wrap="none" anchor="ctr"/>
          <a:lstStyle/>
          <a:p>
            <a:endParaRPr lang="en-GB" sz="2708"/>
          </a:p>
        </p:txBody>
      </p:sp>
      <p:sp>
        <p:nvSpPr>
          <p:cNvPr id="57" name="Line 5"/>
          <p:cNvSpPr>
            <a:spLocks noChangeShapeType="1"/>
          </p:cNvSpPr>
          <p:nvPr/>
        </p:nvSpPr>
        <p:spPr bwMode="auto">
          <a:xfrm>
            <a:off x="4386584" y="5154656"/>
            <a:ext cx="262318" cy="328186"/>
          </a:xfrm>
          <a:prstGeom prst="line">
            <a:avLst/>
          </a:prstGeom>
          <a:noFill/>
          <a:ln w="12700">
            <a:solidFill>
              <a:schemeClr val="tx2"/>
            </a:solidFill>
            <a:round/>
            <a:headEnd/>
            <a:tailEnd/>
          </a:ln>
        </p:spPr>
        <p:txBody>
          <a:bodyPr wrap="none" anchor="ctr"/>
          <a:lstStyle/>
          <a:p>
            <a:endParaRPr lang="en-GB" sz="2708"/>
          </a:p>
        </p:txBody>
      </p:sp>
      <p:sp>
        <p:nvSpPr>
          <p:cNvPr id="58" name="Line 6"/>
          <p:cNvSpPr>
            <a:spLocks noChangeShapeType="1"/>
          </p:cNvSpPr>
          <p:nvPr/>
        </p:nvSpPr>
        <p:spPr bwMode="auto">
          <a:xfrm flipH="1">
            <a:off x="3656293" y="5154657"/>
            <a:ext cx="186679" cy="328185"/>
          </a:xfrm>
          <a:prstGeom prst="line">
            <a:avLst/>
          </a:prstGeom>
          <a:noFill/>
          <a:ln w="12700">
            <a:solidFill>
              <a:schemeClr val="tx2"/>
            </a:solidFill>
            <a:round/>
            <a:headEnd/>
            <a:tailEnd/>
          </a:ln>
        </p:spPr>
        <p:txBody>
          <a:bodyPr wrap="none" anchor="ctr"/>
          <a:lstStyle/>
          <a:p>
            <a:endParaRPr lang="en-GB" sz="2708"/>
          </a:p>
        </p:txBody>
      </p:sp>
      <p:sp>
        <p:nvSpPr>
          <p:cNvPr id="55" name="Line 27"/>
          <p:cNvSpPr>
            <a:spLocks noChangeShapeType="1"/>
          </p:cNvSpPr>
          <p:nvPr/>
        </p:nvSpPr>
        <p:spPr bwMode="auto">
          <a:xfrm>
            <a:off x="7883602" y="4305703"/>
            <a:ext cx="720792" cy="396589"/>
          </a:xfrm>
          <a:prstGeom prst="line">
            <a:avLst/>
          </a:prstGeom>
          <a:noFill/>
          <a:ln w="12700">
            <a:solidFill>
              <a:schemeClr val="tx2"/>
            </a:solidFill>
            <a:round/>
            <a:headEnd/>
            <a:tailEnd/>
          </a:ln>
        </p:spPr>
        <p:txBody>
          <a:bodyPr wrap="none" anchor="ctr"/>
          <a:lstStyle/>
          <a:p>
            <a:endParaRPr lang="en-GB" sz="2708"/>
          </a:p>
        </p:txBody>
      </p:sp>
      <p:sp>
        <p:nvSpPr>
          <p:cNvPr id="35" name="Line 23"/>
          <p:cNvSpPr>
            <a:spLocks noChangeShapeType="1"/>
          </p:cNvSpPr>
          <p:nvPr/>
        </p:nvSpPr>
        <p:spPr bwMode="auto">
          <a:xfrm>
            <a:off x="7378273" y="3284985"/>
            <a:ext cx="2606690" cy="386594"/>
          </a:xfrm>
          <a:prstGeom prst="line">
            <a:avLst/>
          </a:prstGeom>
          <a:noFill/>
          <a:ln w="12700">
            <a:solidFill>
              <a:schemeClr val="tx2"/>
            </a:solidFill>
            <a:round/>
            <a:headEnd/>
            <a:tailEnd/>
          </a:ln>
        </p:spPr>
        <p:txBody>
          <a:bodyPr wrap="none" anchor="ctr"/>
          <a:lstStyle/>
          <a:p>
            <a:endParaRPr lang="en-GB" sz="2708"/>
          </a:p>
        </p:txBody>
      </p:sp>
      <p:sp>
        <p:nvSpPr>
          <p:cNvPr id="36" name="Line 26"/>
          <p:cNvSpPr>
            <a:spLocks noChangeShapeType="1"/>
          </p:cNvSpPr>
          <p:nvPr/>
        </p:nvSpPr>
        <p:spPr bwMode="auto">
          <a:xfrm flipH="1">
            <a:off x="2560657" y="3284985"/>
            <a:ext cx="4810410" cy="352370"/>
          </a:xfrm>
          <a:prstGeom prst="line">
            <a:avLst/>
          </a:prstGeom>
          <a:noFill/>
          <a:ln w="12700">
            <a:solidFill>
              <a:schemeClr val="tx2"/>
            </a:solidFill>
            <a:round/>
            <a:headEnd/>
            <a:tailEnd/>
          </a:ln>
        </p:spPr>
        <p:txBody>
          <a:bodyPr wrap="none" anchor="ctr"/>
          <a:lstStyle/>
          <a:p>
            <a:endParaRPr lang="en-GB" sz="2708"/>
          </a:p>
        </p:txBody>
      </p:sp>
      <p:sp>
        <p:nvSpPr>
          <p:cNvPr id="37" name="Line 25"/>
          <p:cNvSpPr>
            <a:spLocks noChangeShapeType="1"/>
          </p:cNvSpPr>
          <p:nvPr/>
        </p:nvSpPr>
        <p:spPr bwMode="auto">
          <a:xfrm flipH="1">
            <a:off x="4768470" y="3284985"/>
            <a:ext cx="2609801" cy="432049"/>
          </a:xfrm>
          <a:prstGeom prst="line">
            <a:avLst/>
          </a:prstGeom>
          <a:noFill/>
          <a:ln w="12700">
            <a:solidFill>
              <a:schemeClr val="tx2"/>
            </a:solidFill>
            <a:round/>
            <a:headEnd/>
            <a:tailEnd/>
          </a:ln>
        </p:spPr>
        <p:txBody>
          <a:bodyPr wrap="none" anchor="ctr"/>
          <a:lstStyle/>
          <a:p>
            <a:endParaRPr lang="en-GB" sz="2708"/>
          </a:p>
        </p:txBody>
      </p:sp>
      <p:sp>
        <p:nvSpPr>
          <p:cNvPr id="38" name="Line 24"/>
          <p:cNvSpPr>
            <a:spLocks noChangeShapeType="1"/>
          </p:cNvSpPr>
          <p:nvPr/>
        </p:nvSpPr>
        <p:spPr bwMode="auto">
          <a:xfrm flipH="1">
            <a:off x="7378271" y="3284986"/>
            <a:ext cx="0" cy="300366"/>
          </a:xfrm>
          <a:prstGeom prst="line">
            <a:avLst/>
          </a:prstGeom>
          <a:noFill/>
          <a:ln w="12700">
            <a:solidFill>
              <a:schemeClr val="tx2"/>
            </a:solidFill>
            <a:round/>
            <a:headEnd/>
            <a:tailEnd/>
          </a:ln>
        </p:spPr>
        <p:txBody>
          <a:bodyPr wrap="none" anchor="ctr"/>
          <a:lstStyle/>
          <a:p>
            <a:endParaRPr lang="en-GB" sz="2708"/>
          </a:p>
        </p:txBody>
      </p:sp>
      <p:sp>
        <p:nvSpPr>
          <p:cNvPr id="39" name="Line 22"/>
          <p:cNvSpPr>
            <a:spLocks noChangeShapeType="1"/>
          </p:cNvSpPr>
          <p:nvPr/>
        </p:nvSpPr>
        <p:spPr bwMode="auto">
          <a:xfrm flipV="1">
            <a:off x="7378271" y="2767405"/>
            <a:ext cx="0" cy="220663"/>
          </a:xfrm>
          <a:prstGeom prst="line">
            <a:avLst/>
          </a:prstGeom>
          <a:noFill/>
          <a:ln w="12700">
            <a:solidFill>
              <a:schemeClr val="tx2"/>
            </a:solidFill>
            <a:round/>
            <a:headEnd/>
            <a:tailEnd/>
          </a:ln>
        </p:spPr>
        <p:txBody>
          <a:bodyPr wrap="none" anchor="ctr"/>
          <a:lstStyle/>
          <a:p>
            <a:endParaRPr lang="en-GB" sz="2708"/>
          </a:p>
        </p:txBody>
      </p:sp>
      <p:sp>
        <p:nvSpPr>
          <p:cNvPr id="40" name="Line 59"/>
          <p:cNvSpPr>
            <a:spLocks noChangeShapeType="1"/>
          </p:cNvSpPr>
          <p:nvPr/>
        </p:nvSpPr>
        <p:spPr bwMode="auto">
          <a:xfrm>
            <a:off x="5383756" y="2774548"/>
            <a:ext cx="0" cy="213519"/>
          </a:xfrm>
          <a:prstGeom prst="line">
            <a:avLst/>
          </a:prstGeom>
          <a:noFill/>
          <a:ln w="12700">
            <a:solidFill>
              <a:schemeClr val="tx1"/>
            </a:solidFill>
            <a:round/>
            <a:headEnd/>
            <a:tailEnd/>
          </a:ln>
        </p:spPr>
        <p:txBody>
          <a:bodyPr anchor="ctr"/>
          <a:lstStyle/>
          <a:p>
            <a:endParaRPr lang="en-GB" sz="2708"/>
          </a:p>
        </p:txBody>
      </p:sp>
      <p:sp>
        <p:nvSpPr>
          <p:cNvPr id="41" name="Line 30"/>
          <p:cNvSpPr>
            <a:spLocks noChangeShapeType="1"/>
          </p:cNvSpPr>
          <p:nvPr/>
        </p:nvSpPr>
        <p:spPr bwMode="auto">
          <a:xfrm flipH="1" flipV="1">
            <a:off x="5791654" y="2746499"/>
            <a:ext cx="1081157" cy="3395"/>
          </a:xfrm>
          <a:prstGeom prst="line">
            <a:avLst/>
          </a:prstGeom>
          <a:noFill/>
          <a:ln w="12700">
            <a:solidFill>
              <a:schemeClr val="tx2"/>
            </a:solidFill>
            <a:round/>
            <a:headEnd/>
            <a:tailEnd/>
          </a:ln>
        </p:spPr>
        <p:txBody>
          <a:bodyPr wrap="none" anchor="ctr"/>
          <a:lstStyle/>
          <a:p>
            <a:endParaRPr lang="en-GB" sz="2708"/>
          </a:p>
        </p:txBody>
      </p:sp>
      <p:sp>
        <p:nvSpPr>
          <p:cNvPr id="42" name="Line 4"/>
          <p:cNvSpPr>
            <a:spLocks noChangeShapeType="1"/>
          </p:cNvSpPr>
          <p:nvPr/>
        </p:nvSpPr>
        <p:spPr bwMode="auto">
          <a:xfrm>
            <a:off x="2675658" y="4075504"/>
            <a:ext cx="0" cy="146051"/>
          </a:xfrm>
          <a:prstGeom prst="line">
            <a:avLst/>
          </a:prstGeom>
          <a:noFill/>
          <a:ln w="12700">
            <a:solidFill>
              <a:schemeClr val="tx2"/>
            </a:solidFill>
            <a:round/>
            <a:headEnd/>
            <a:tailEnd/>
          </a:ln>
        </p:spPr>
        <p:txBody>
          <a:bodyPr wrap="none" anchor="ctr"/>
          <a:lstStyle/>
          <a:p>
            <a:endParaRPr lang="en-GB" sz="2708"/>
          </a:p>
        </p:txBody>
      </p:sp>
      <p:sp>
        <p:nvSpPr>
          <p:cNvPr id="43" name="Line 5"/>
          <p:cNvSpPr>
            <a:spLocks noChangeShapeType="1"/>
          </p:cNvSpPr>
          <p:nvPr/>
        </p:nvSpPr>
        <p:spPr bwMode="auto">
          <a:xfrm>
            <a:off x="2675660" y="4086617"/>
            <a:ext cx="315321" cy="123825"/>
          </a:xfrm>
          <a:prstGeom prst="line">
            <a:avLst/>
          </a:prstGeom>
          <a:noFill/>
          <a:ln w="12700">
            <a:solidFill>
              <a:schemeClr val="tx2"/>
            </a:solidFill>
            <a:round/>
            <a:headEnd/>
            <a:tailEnd/>
          </a:ln>
        </p:spPr>
        <p:txBody>
          <a:bodyPr wrap="none" anchor="ctr"/>
          <a:lstStyle/>
          <a:p>
            <a:endParaRPr lang="en-GB" sz="2708"/>
          </a:p>
        </p:txBody>
      </p:sp>
      <p:sp>
        <p:nvSpPr>
          <p:cNvPr id="44" name="Line 6"/>
          <p:cNvSpPr>
            <a:spLocks noChangeShapeType="1"/>
          </p:cNvSpPr>
          <p:nvPr/>
        </p:nvSpPr>
        <p:spPr bwMode="auto">
          <a:xfrm flipH="1">
            <a:off x="2324362" y="4086618"/>
            <a:ext cx="351298" cy="123825"/>
          </a:xfrm>
          <a:prstGeom prst="line">
            <a:avLst/>
          </a:prstGeom>
          <a:noFill/>
          <a:ln w="12700">
            <a:solidFill>
              <a:schemeClr val="tx2"/>
            </a:solidFill>
            <a:round/>
            <a:headEnd/>
            <a:tailEnd/>
          </a:ln>
        </p:spPr>
        <p:txBody>
          <a:bodyPr wrap="none" anchor="ctr"/>
          <a:lstStyle/>
          <a:p>
            <a:endParaRPr lang="en-GB" sz="2708"/>
          </a:p>
        </p:txBody>
      </p:sp>
      <p:sp>
        <p:nvSpPr>
          <p:cNvPr id="45" name="Line 11"/>
          <p:cNvSpPr>
            <a:spLocks noChangeShapeType="1"/>
          </p:cNvSpPr>
          <p:nvPr/>
        </p:nvSpPr>
        <p:spPr bwMode="auto">
          <a:xfrm>
            <a:off x="4864164" y="4075504"/>
            <a:ext cx="0" cy="146051"/>
          </a:xfrm>
          <a:prstGeom prst="line">
            <a:avLst/>
          </a:prstGeom>
          <a:noFill/>
          <a:ln w="12700">
            <a:solidFill>
              <a:schemeClr val="tx2"/>
            </a:solidFill>
            <a:round/>
            <a:headEnd/>
            <a:tailEnd/>
          </a:ln>
        </p:spPr>
        <p:txBody>
          <a:bodyPr wrap="none" anchor="ctr"/>
          <a:lstStyle/>
          <a:p>
            <a:endParaRPr lang="en-GB" sz="2708"/>
          </a:p>
        </p:txBody>
      </p:sp>
      <p:sp>
        <p:nvSpPr>
          <p:cNvPr id="46" name="Line 12"/>
          <p:cNvSpPr>
            <a:spLocks noChangeShapeType="1"/>
          </p:cNvSpPr>
          <p:nvPr/>
        </p:nvSpPr>
        <p:spPr bwMode="auto">
          <a:xfrm>
            <a:off x="4872630" y="4086618"/>
            <a:ext cx="317438" cy="123825"/>
          </a:xfrm>
          <a:prstGeom prst="line">
            <a:avLst/>
          </a:prstGeom>
          <a:noFill/>
          <a:ln w="12700">
            <a:solidFill>
              <a:schemeClr val="tx2"/>
            </a:solidFill>
            <a:round/>
            <a:headEnd/>
            <a:tailEnd/>
          </a:ln>
        </p:spPr>
        <p:txBody>
          <a:bodyPr wrap="none" anchor="ctr"/>
          <a:lstStyle/>
          <a:p>
            <a:endParaRPr lang="en-GB" sz="2708"/>
          </a:p>
        </p:txBody>
      </p:sp>
      <p:sp>
        <p:nvSpPr>
          <p:cNvPr id="47" name="Line 13"/>
          <p:cNvSpPr>
            <a:spLocks noChangeShapeType="1"/>
          </p:cNvSpPr>
          <p:nvPr/>
        </p:nvSpPr>
        <p:spPr bwMode="auto">
          <a:xfrm flipH="1">
            <a:off x="4508635" y="4086618"/>
            <a:ext cx="349181" cy="123825"/>
          </a:xfrm>
          <a:prstGeom prst="line">
            <a:avLst/>
          </a:prstGeom>
          <a:noFill/>
          <a:ln w="12700">
            <a:solidFill>
              <a:schemeClr val="tx2"/>
            </a:solidFill>
            <a:round/>
            <a:headEnd/>
            <a:tailEnd/>
          </a:ln>
        </p:spPr>
        <p:txBody>
          <a:bodyPr wrap="none" anchor="ctr"/>
          <a:lstStyle/>
          <a:p>
            <a:endParaRPr lang="en-GB" sz="2708"/>
          </a:p>
        </p:txBody>
      </p:sp>
      <p:sp>
        <p:nvSpPr>
          <p:cNvPr id="48" name="Line 15"/>
          <p:cNvSpPr>
            <a:spLocks noChangeShapeType="1"/>
          </p:cNvSpPr>
          <p:nvPr/>
        </p:nvSpPr>
        <p:spPr bwMode="auto">
          <a:xfrm>
            <a:off x="9819894" y="4064391"/>
            <a:ext cx="0" cy="146051"/>
          </a:xfrm>
          <a:prstGeom prst="line">
            <a:avLst/>
          </a:prstGeom>
          <a:noFill/>
          <a:ln w="12700">
            <a:solidFill>
              <a:schemeClr val="tx2"/>
            </a:solidFill>
            <a:round/>
            <a:headEnd/>
            <a:tailEnd/>
          </a:ln>
        </p:spPr>
        <p:txBody>
          <a:bodyPr wrap="none" anchor="ctr"/>
          <a:lstStyle/>
          <a:p>
            <a:endParaRPr lang="en-GB" sz="2708"/>
          </a:p>
        </p:txBody>
      </p:sp>
      <p:sp>
        <p:nvSpPr>
          <p:cNvPr id="49" name="Line 16"/>
          <p:cNvSpPr>
            <a:spLocks noChangeShapeType="1"/>
          </p:cNvSpPr>
          <p:nvPr/>
        </p:nvSpPr>
        <p:spPr bwMode="auto">
          <a:xfrm>
            <a:off x="9828360" y="4075505"/>
            <a:ext cx="313206" cy="123825"/>
          </a:xfrm>
          <a:prstGeom prst="line">
            <a:avLst/>
          </a:prstGeom>
          <a:noFill/>
          <a:ln w="12700">
            <a:solidFill>
              <a:schemeClr val="tx2"/>
            </a:solidFill>
            <a:round/>
            <a:headEnd/>
            <a:tailEnd/>
          </a:ln>
        </p:spPr>
        <p:txBody>
          <a:bodyPr wrap="none" anchor="ctr"/>
          <a:lstStyle/>
          <a:p>
            <a:endParaRPr lang="en-GB" sz="2708"/>
          </a:p>
        </p:txBody>
      </p:sp>
      <p:sp>
        <p:nvSpPr>
          <p:cNvPr id="50" name="Line 17"/>
          <p:cNvSpPr>
            <a:spLocks noChangeShapeType="1"/>
          </p:cNvSpPr>
          <p:nvPr/>
        </p:nvSpPr>
        <p:spPr bwMode="auto">
          <a:xfrm flipH="1">
            <a:off x="9443203" y="4075505"/>
            <a:ext cx="368228" cy="123825"/>
          </a:xfrm>
          <a:prstGeom prst="line">
            <a:avLst/>
          </a:prstGeom>
          <a:noFill/>
          <a:ln w="12700">
            <a:solidFill>
              <a:schemeClr val="tx2"/>
            </a:solidFill>
            <a:round/>
            <a:headEnd/>
            <a:tailEnd/>
          </a:ln>
        </p:spPr>
        <p:txBody>
          <a:bodyPr wrap="none" anchor="ctr"/>
          <a:lstStyle/>
          <a:p>
            <a:endParaRPr lang="en-GB" sz="2708"/>
          </a:p>
        </p:txBody>
      </p:sp>
      <p:sp>
        <p:nvSpPr>
          <p:cNvPr id="51" name="Line 21"/>
          <p:cNvSpPr>
            <a:spLocks noChangeShapeType="1"/>
          </p:cNvSpPr>
          <p:nvPr/>
        </p:nvSpPr>
        <p:spPr bwMode="auto">
          <a:xfrm flipV="1">
            <a:off x="7361948" y="1973211"/>
            <a:ext cx="0" cy="623452"/>
          </a:xfrm>
          <a:prstGeom prst="line">
            <a:avLst/>
          </a:prstGeom>
          <a:noFill/>
          <a:ln w="12700">
            <a:solidFill>
              <a:schemeClr val="tx2"/>
            </a:solidFill>
            <a:round/>
            <a:headEnd/>
            <a:tailEnd/>
          </a:ln>
        </p:spPr>
        <p:txBody>
          <a:bodyPr wrap="none" anchor="ctr"/>
          <a:lstStyle/>
          <a:p>
            <a:endParaRPr lang="en-GB" sz="2708"/>
          </a:p>
        </p:txBody>
      </p:sp>
      <p:sp>
        <p:nvSpPr>
          <p:cNvPr id="52" name="Line 27"/>
          <p:cNvSpPr>
            <a:spLocks noChangeShapeType="1"/>
          </p:cNvSpPr>
          <p:nvPr/>
        </p:nvSpPr>
        <p:spPr bwMode="auto">
          <a:xfrm flipH="1">
            <a:off x="6803031" y="4408728"/>
            <a:ext cx="501427" cy="329270"/>
          </a:xfrm>
          <a:prstGeom prst="line">
            <a:avLst/>
          </a:prstGeom>
          <a:noFill/>
          <a:ln w="12700">
            <a:solidFill>
              <a:schemeClr val="tx2"/>
            </a:solidFill>
            <a:round/>
            <a:headEnd/>
            <a:tailEnd/>
          </a:ln>
        </p:spPr>
        <p:txBody>
          <a:bodyPr wrap="none" anchor="ctr"/>
          <a:lstStyle/>
          <a:p>
            <a:endParaRPr lang="en-GB" sz="2708"/>
          </a:p>
        </p:txBody>
      </p:sp>
      <p:sp>
        <p:nvSpPr>
          <p:cNvPr id="53" name="Line 28"/>
          <p:cNvSpPr>
            <a:spLocks noChangeShapeType="1"/>
          </p:cNvSpPr>
          <p:nvPr/>
        </p:nvSpPr>
        <p:spPr bwMode="auto">
          <a:xfrm flipH="1">
            <a:off x="4072989" y="3991018"/>
            <a:ext cx="2791357" cy="738187"/>
          </a:xfrm>
          <a:prstGeom prst="line">
            <a:avLst/>
          </a:prstGeom>
          <a:noFill/>
          <a:ln w="12700">
            <a:solidFill>
              <a:schemeClr val="tx2"/>
            </a:solidFill>
            <a:round/>
            <a:headEnd/>
            <a:tailEnd/>
          </a:ln>
        </p:spPr>
        <p:txBody>
          <a:bodyPr wrap="none" anchor="ctr"/>
          <a:lstStyle/>
          <a:p>
            <a:endParaRPr lang="en-GB" sz="2708"/>
          </a:p>
        </p:txBody>
      </p:sp>
      <p:sp>
        <p:nvSpPr>
          <p:cNvPr id="6" name="Rectangle 35"/>
          <p:cNvSpPr>
            <a:spLocks noChangeArrowheads="1"/>
          </p:cNvSpPr>
          <p:nvPr/>
        </p:nvSpPr>
        <p:spPr bwMode="auto">
          <a:xfrm>
            <a:off x="3213476" y="1663700"/>
            <a:ext cx="7698925" cy="344449"/>
          </a:xfrm>
          <a:prstGeom prst="rect">
            <a:avLst/>
          </a:prstGeom>
          <a:solidFill>
            <a:schemeClr val="bg1">
              <a:lumMod val="95000"/>
            </a:schemeClr>
          </a:solidFill>
          <a:ln>
            <a:headEnd/>
            <a:tailEnd/>
          </a:ln>
        </p:spPr>
        <p:style>
          <a:lnRef idx="1">
            <a:schemeClr val="accent5"/>
          </a:lnRef>
          <a:fillRef idx="2">
            <a:schemeClr val="accent5"/>
          </a:fillRef>
          <a:effectRef idx="1">
            <a:schemeClr val="accent5"/>
          </a:effectRef>
          <a:fontRef idx="minor">
            <a:schemeClr val="dk1"/>
          </a:fontRef>
        </p:style>
        <p:txBody>
          <a:bodyPr lIns="102118" tIns="50163" rIns="102118" bIns="50163">
            <a:spAutoFit/>
          </a:bodyPr>
          <a:lstStyle/>
          <a:p>
            <a:pPr algn="ctr"/>
            <a:r>
              <a:rPr lang="en-US" sz="1580" dirty="0">
                <a:solidFill>
                  <a:srgbClr val="000000"/>
                </a:solidFill>
              </a:rPr>
              <a:t>National Standards Bodies (BSI, ANSI, AFNOR, DIN, UNI, etc…) </a:t>
            </a:r>
          </a:p>
        </p:txBody>
      </p:sp>
      <p:sp>
        <p:nvSpPr>
          <p:cNvPr id="9" name="Rectangle 2"/>
          <p:cNvSpPr>
            <a:spLocks noChangeArrowheads="1"/>
          </p:cNvSpPr>
          <p:nvPr/>
        </p:nvSpPr>
        <p:spPr bwMode="auto">
          <a:xfrm>
            <a:off x="6193172" y="2108529"/>
            <a:ext cx="1680032" cy="344449"/>
          </a:xfrm>
          <a:prstGeom prst="rect">
            <a:avLst/>
          </a:prstGeom>
          <a:solidFill>
            <a:schemeClr val="bg1">
              <a:lumMod val="95000"/>
            </a:schemeClr>
          </a:solidFill>
          <a:ln>
            <a:headEnd/>
            <a:tailEnd/>
          </a:ln>
        </p:spPr>
        <p:style>
          <a:lnRef idx="1">
            <a:schemeClr val="accent5"/>
          </a:lnRef>
          <a:fillRef idx="2">
            <a:schemeClr val="accent5"/>
          </a:fillRef>
          <a:effectRef idx="1">
            <a:schemeClr val="accent5"/>
          </a:effectRef>
          <a:fontRef idx="minor">
            <a:schemeClr val="dk1"/>
          </a:fontRef>
        </p:style>
        <p:txBody>
          <a:bodyPr wrap="none" lIns="102118" tIns="50163" rIns="102118" bIns="50163">
            <a:spAutoFit/>
          </a:bodyPr>
          <a:lstStyle/>
          <a:p>
            <a:r>
              <a:rPr lang="en-US" sz="1580" dirty="0">
                <a:solidFill>
                  <a:srgbClr val="000000"/>
                </a:solidFill>
              </a:rPr>
              <a:t>General Assembly</a:t>
            </a:r>
            <a:endParaRPr lang="en-US" sz="1580" dirty="0"/>
          </a:p>
        </p:txBody>
      </p:sp>
      <p:sp>
        <p:nvSpPr>
          <p:cNvPr id="10" name="Rectangle 7"/>
          <p:cNvSpPr>
            <a:spLocks noChangeArrowheads="1"/>
          </p:cNvSpPr>
          <p:nvPr/>
        </p:nvSpPr>
        <p:spPr bwMode="auto">
          <a:xfrm>
            <a:off x="6899177" y="2559189"/>
            <a:ext cx="810563" cy="344449"/>
          </a:xfrm>
          <a:prstGeom prst="rect">
            <a:avLst/>
          </a:prstGeom>
          <a:solidFill>
            <a:schemeClr val="bg1">
              <a:lumMod val="95000"/>
            </a:schemeClr>
          </a:solidFill>
          <a:ln>
            <a:headEnd/>
            <a:tailEnd/>
          </a:ln>
        </p:spPr>
        <p:style>
          <a:lnRef idx="1">
            <a:schemeClr val="accent5"/>
          </a:lnRef>
          <a:fillRef idx="2">
            <a:schemeClr val="accent5"/>
          </a:fillRef>
          <a:effectRef idx="1">
            <a:schemeClr val="accent5"/>
          </a:effectRef>
          <a:fontRef idx="minor">
            <a:schemeClr val="dk1"/>
          </a:fontRef>
        </p:style>
        <p:txBody>
          <a:bodyPr wrap="none" lIns="102118" tIns="50163" rIns="102118" bIns="50163">
            <a:spAutoFit/>
          </a:bodyPr>
          <a:lstStyle/>
          <a:p>
            <a:pPr algn="ctr"/>
            <a:r>
              <a:rPr lang="en-US" sz="1580" dirty="0">
                <a:solidFill>
                  <a:srgbClr val="000000"/>
                </a:solidFill>
              </a:rPr>
              <a:t>Council</a:t>
            </a:r>
          </a:p>
        </p:txBody>
      </p:sp>
      <p:sp>
        <p:nvSpPr>
          <p:cNvPr id="11" name="Rectangle 8"/>
          <p:cNvSpPr>
            <a:spLocks noChangeArrowheads="1"/>
          </p:cNvSpPr>
          <p:nvPr/>
        </p:nvSpPr>
        <p:spPr bwMode="auto">
          <a:xfrm>
            <a:off x="4683223" y="2967262"/>
            <a:ext cx="4410269" cy="344449"/>
          </a:xfrm>
          <a:prstGeom prst="rect">
            <a:avLst/>
          </a:prstGeom>
          <a:solidFill>
            <a:schemeClr val="bg1">
              <a:lumMod val="95000"/>
            </a:schemeClr>
          </a:solidFill>
          <a:ln>
            <a:headEnd/>
            <a:tailEnd/>
          </a:ln>
        </p:spPr>
        <p:style>
          <a:lnRef idx="1">
            <a:schemeClr val="accent5"/>
          </a:lnRef>
          <a:fillRef idx="2">
            <a:schemeClr val="accent5"/>
          </a:fillRef>
          <a:effectRef idx="1">
            <a:schemeClr val="accent5"/>
          </a:effectRef>
          <a:fontRef idx="minor">
            <a:schemeClr val="dk1"/>
          </a:fontRef>
        </p:style>
        <p:txBody>
          <a:bodyPr lIns="102118" tIns="50163" rIns="102118" bIns="50163">
            <a:spAutoFit/>
          </a:bodyPr>
          <a:lstStyle/>
          <a:p>
            <a:r>
              <a:rPr lang="en-US" sz="1580" dirty="0">
                <a:solidFill>
                  <a:srgbClr val="000000"/>
                </a:solidFill>
              </a:rPr>
              <a:t>Technical Management Board (TMB)</a:t>
            </a:r>
          </a:p>
        </p:txBody>
      </p:sp>
      <p:sp>
        <p:nvSpPr>
          <p:cNvPr id="12" name="Rectangle 29"/>
          <p:cNvSpPr>
            <a:spLocks noChangeArrowheads="1"/>
          </p:cNvSpPr>
          <p:nvPr/>
        </p:nvSpPr>
        <p:spPr bwMode="auto">
          <a:xfrm>
            <a:off x="4064646" y="2534855"/>
            <a:ext cx="1732546" cy="344449"/>
          </a:xfrm>
          <a:prstGeom prst="rect">
            <a:avLst/>
          </a:prstGeom>
          <a:solidFill>
            <a:schemeClr val="bg1">
              <a:lumMod val="95000"/>
            </a:schemeClr>
          </a:solidFill>
          <a:ln>
            <a:headEnd/>
            <a:tailEnd/>
          </a:ln>
        </p:spPr>
        <p:style>
          <a:lnRef idx="1">
            <a:schemeClr val="accent5"/>
          </a:lnRef>
          <a:fillRef idx="2">
            <a:schemeClr val="accent5"/>
          </a:fillRef>
          <a:effectRef idx="1">
            <a:schemeClr val="accent5"/>
          </a:effectRef>
          <a:fontRef idx="minor">
            <a:schemeClr val="dk1"/>
          </a:fontRef>
        </p:style>
        <p:txBody>
          <a:bodyPr wrap="none" lIns="102118" tIns="50163" rIns="102118" bIns="50163">
            <a:spAutoFit/>
          </a:bodyPr>
          <a:lstStyle/>
          <a:p>
            <a:pPr algn="ctr"/>
            <a:r>
              <a:rPr lang="en-US" sz="1580" dirty="0">
                <a:solidFill>
                  <a:srgbClr val="000000"/>
                </a:solidFill>
              </a:rPr>
              <a:t>Central Secretariat</a:t>
            </a:r>
          </a:p>
        </p:txBody>
      </p:sp>
      <p:sp>
        <p:nvSpPr>
          <p:cNvPr id="13" name="Rectangle 3"/>
          <p:cNvSpPr>
            <a:spLocks noChangeArrowheads="1"/>
          </p:cNvSpPr>
          <p:nvPr/>
        </p:nvSpPr>
        <p:spPr bwMode="auto">
          <a:xfrm>
            <a:off x="2160334" y="3630762"/>
            <a:ext cx="1104683" cy="438150"/>
          </a:xfrm>
          <a:prstGeom prst="rect">
            <a:avLst/>
          </a:prstGeom>
          <a:solidFill>
            <a:schemeClr val="bg1">
              <a:lumMod val="95000"/>
            </a:schemeClr>
          </a:solidFill>
          <a:ln>
            <a:headEnd/>
            <a:tailEnd/>
          </a:ln>
        </p:spPr>
        <p:style>
          <a:lnRef idx="1">
            <a:schemeClr val="accent5"/>
          </a:lnRef>
          <a:fillRef idx="2">
            <a:schemeClr val="accent5"/>
          </a:fillRef>
          <a:effectRef idx="1">
            <a:schemeClr val="accent5"/>
          </a:effectRef>
          <a:fontRef idx="minor">
            <a:schemeClr val="dk1"/>
          </a:fontRef>
        </p:style>
        <p:txBody>
          <a:bodyPr wrap="none" lIns="102118" tIns="50163" rIns="102118" bIns="50163" anchor="ctr"/>
          <a:lstStyle/>
          <a:p>
            <a:pPr algn="ctr"/>
            <a:r>
              <a:rPr lang="en-US" sz="1580" dirty="0">
                <a:solidFill>
                  <a:srgbClr val="000000"/>
                </a:solidFill>
              </a:rPr>
              <a:t>TC</a:t>
            </a:r>
          </a:p>
        </p:txBody>
      </p:sp>
      <p:sp>
        <p:nvSpPr>
          <p:cNvPr id="14" name="Rectangle 10"/>
          <p:cNvSpPr>
            <a:spLocks noChangeArrowheads="1"/>
          </p:cNvSpPr>
          <p:nvPr/>
        </p:nvSpPr>
        <p:spPr bwMode="auto">
          <a:xfrm>
            <a:off x="4322695" y="3648467"/>
            <a:ext cx="1176636" cy="438150"/>
          </a:xfrm>
          <a:prstGeom prst="rect">
            <a:avLst/>
          </a:prstGeom>
          <a:solidFill>
            <a:schemeClr val="bg1">
              <a:lumMod val="95000"/>
            </a:schemeClr>
          </a:solidFill>
          <a:ln>
            <a:headEnd/>
            <a:tailEnd/>
          </a:ln>
        </p:spPr>
        <p:style>
          <a:lnRef idx="1">
            <a:schemeClr val="accent5"/>
          </a:lnRef>
          <a:fillRef idx="2">
            <a:schemeClr val="accent5"/>
          </a:fillRef>
          <a:effectRef idx="1">
            <a:schemeClr val="accent5"/>
          </a:effectRef>
          <a:fontRef idx="minor">
            <a:schemeClr val="dk1"/>
          </a:fontRef>
        </p:style>
        <p:txBody>
          <a:bodyPr wrap="none" lIns="102118" tIns="50163" rIns="102118" bIns="50163" anchor="ctr"/>
          <a:lstStyle/>
          <a:p>
            <a:pPr algn="ctr"/>
            <a:r>
              <a:rPr lang="en-US" sz="1580">
                <a:solidFill>
                  <a:srgbClr val="000000"/>
                </a:solidFill>
              </a:rPr>
              <a:t>TC</a:t>
            </a:r>
          </a:p>
        </p:txBody>
      </p:sp>
      <p:sp>
        <p:nvSpPr>
          <p:cNvPr id="15" name="Rectangle 14"/>
          <p:cNvSpPr>
            <a:spLocks noChangeArrowheads="1"/>
          </p:cNvSpPr>
          <p:nvPr/>
        </p:nvSpPr>
        <p:spPr bwMode="auto">
          <a:xfrm>
            <a:off x="9227733" y="3630762"/>
            <a:ext cx="1104683" cy="438150"/>
          </a:xfrm>
          <a:prstGeom prst="rect">
            <a:avLst/>
          </a:prstGeom>
          <a:solidFill>
            <a:schemeClr val="bg1">
              <a:lumMod val="95000"/>
            </a:schemeClr>
          </a:solidFill>
          <a:ln>
            <a:headEnd/>
            <a:tailEnd/>
          </a:ln>
        </p:spPr>
        <p:style>
          <a:lnRef idx="1">
            <a:schemeClr val="accent5"/>
          </a:lnRef>
          <a:fillRef idx="2">
            <a:schemeClr val="accent5"/>
          </a:fillRef>
          <a:effectRef idx="1">
            <a:schemeClr val="accent5"/>
          </a:effectRef>
          <a:fontRef idx="minor">
            <a:schemeClr val="dk1"/>
          </a:fontRef>
        </p:style>
        <p:txBody>
          <a:bodyPr wrap="none" lIns="102118" tIns="50163" rIns="102118" bIns="50163" anchor="ctr"/>
          <a:lstStyle/>
          <a:p>
            <a:pPr algn="ctr"/>
            <a:r>
              <a:rPr lang="en-US" sz="1580">
                <a:solidFill>
                  <a:srgbClr val="000000"/>
                </a:solidFill>
              </a:rPr>
              <a:t>TC</a:t>
            </a:r>
          </a:p>
        </p:txBody>
      </p:sp>
      <p:sp>
        <p:nvSpPr>
          <p:cNvPr id="16" name="Rectangle 18"/>
          <p:cNvSpPr>
            <a:spLocks noChangeArrowheads="1"/>
          </p:cNvSpPr>
          <p:nvPr/>
        </p:nvSpPr>
        <p:spPr bwMode="auto">
          <a:xfrm>
            <a:off x="6872812" y="3578020"/>
            <a:ext cx="996510" cy="830736"/>
          </a:xfrm>
          <a:prstGeom prst="rect">
            <a:avLst/>
          </a:prstGeom>
          <a:solidFill>
            <a:schemeClr val="accent2">
              <a:lumMod val="60000"/>
              <a:lumOff val="40000"/>
              <a:alpha val="20000"/>
            </a:schemeClr>
          </a:solidFill>
          <a:ln>
            <a:headEnd/>
            <a:tailEnd/>
          </a:ln>
        </p:spPr>
        <p:style>
          <a:lnRef idx="1">
            <a:schemeClr val="accent5"/>
          </a:lnRef>
          <a:fillRef idx="2">
            <a:schemeClr val="accent5"/>
          </a:fillRef>
          <a:effectRef idx="1">
            <a:schemeClr val="accent5"/>
          </a:effectRef>
          <a:fontRef idx="minor">
            <a:schemeClr val="dk1"/>
          </a:fontRef>
        </p:style>
        <p:txBody>
          <a:bodyPr wrap="none" lIns="102118" tIns="50163" rIns="102118" bIns="50163">
            <a:spAutoFit/>
          </a:bodyPr>
          <a:lstStyle/>
          <a:p>
            <a:pPr algn="ctr"/>
            <a:r>
              <a:rPr lang="en-US" sz="1580" dirty="0">
                <a:solidFill>
                  <a:srgbClr val="000000"/>
                </a:solidFill>
              </a:rPr>
              <a:t>TC 68</a:t>
            </a:r>
          </a:p>
          <a:p>
            <a:pPr algn="ctr"/>
            <a:r>
              <a:rPr lang="en-US" sz="1580" dirty="0">
                <a:solidFill>
                  <a:srgbClr val="000000"/>
                </a:solidFill>
              </a:rPr>
              <a:t>Financial </a:t>
            </a:r>
          </a:p>
          <a:p>
            <a:pPr algn="ctr"/>
            <a:r>
              <a:rPr lang="en-US" sz="1580" dirty="0">
                <a:solidFill>
                  <a:srgbClr val="000000"/>
                </a:solidFill>
              </a:rPr>
              <a:t>Services</a:t>
            </a:r>
          </a:p>
        </p:txBody>
      </p:sp>
      <p:sp>
        <p:nvSpPr>
          <p:cNvPr id="18" name="Rectangle 31"/>
          <p:cNvSpPr>
            <a:spLocks noChangeArrowheads="1"/>
          </p:cNvSpPr>
          <p:nvPr/>
        </p:nvSpPr>
        <p:spPr bwMode="auto">
          <a:xfrm>
            <a:off x="8366285" y="4706938"/>
            <a:ext cx="1108916" cy="436562"/>
          </a:xfrm>
          <a:prstGeom prst="rect">
            <a:avLst/>
          </a:prstGeom>
          <a:solidFill>
            <a:schemeClr val="accent2">
              <a:lumMod val="60000"/>
              <a:lumOff val="40000"/>
              <a:alpha val="20000"/>
            </a:schemeClr>
          </a:solidFill>
          <a:ln>
            <a:headEnd/>
            <a:tailEnd/>
          </a:ln>
        </p:spPr>
        <p:style>
          <a:lnRef idx="1">
            <a:schemeClr val="accent5"/>
          </a:lnRef>
          <a:fillRef idx="2">
            <a:schemeClr val="accent5"/>
          </a:fillRef>
          <a:effectRef idx="1">
            <a:schemeClr val="accent5"/>
          </a:effectRef>
          <a:fontRef idx="minor">
            <a:schemeClr val="dk1"/>
          </a:fontRef>
        </p:style>
        <p:txBody>
          <a:bodyPr wrap="none" lIns="102118" tIns="50163" rIns="102118" bIns="50163" anchor="ctr"/>
          <a:lstStyle/>
          <a:p>
            <a:pPr algn="ctr"/>
            <a:r>
              <a:rPr lang="en-US" sz="1354" dirty="0">
                <a:solidFill>
                  <a:srgbClr val="000000"/>
                </a:solidFill>
              </a:rPr>
              <a:t>SC 9 </a:t>
            </a:r>
          </a:p>
          <a:p>
            <a:pPr algn="ctr"/>
            <a:r>
              <a:rPr lang="en-US" sz="1354" dirty="0">
                <a:solidFill>
                  <a:srgbClr val="000000"/>
                </a:solidFill>
              </a:rPr>
              <a:t>Messaging</a:t>
            </a:r>
          </a:p>
        </p:txBody>
      </p:sp>
      <p:sp>
        <p:nvSpPr>
          <p:cNvPr id="19" name="Rectangle 33"/>
          <p:cNvSpPr>
            <a:spLocks noChangeArrowheads="1"/>
          </p:cNvSpPr>
          <p:nvPr/>
        </p:nvSpPr>
        <p:spPr bwMode="auto">
          <a:xfrm>
            <a:off x="6269962" y="4737998"/>
            <a:ext cx="1091986" cy="425450"/>
          </a:xfrm>
          <a:prstGeom prst="rect">
            <a:avLst/>
          </a:prstGeom>
          <a:solidFill>
            <a:schemeClr val="accent2">
              <a:lumMod val="60000"/>
              <a:lumOff val="40000"/>
              <a:alpha val="20000"/>
            </a:schemeClr>
          </a:solidFill>
          <a:ln>
            <a:headEnd/>
            <a:tailEnd/>
          </a:ln>
        </p:spPr>
        <p:style>
          <a:lnRef idx="1">
            <a:schemeClr val="accent5"/>
          </a:lnRef>
          <a:fillRef idx="2">
            <a:schemeClr val="accent5"/>
          </a:fillRef>
          <a:effectRef idx="1">
            <a:schemeClr val="accent5"/>
          </a:effectRef>
          <a:fontRef idx="minor">
            <a:schemeClr val="dk1"/>
          </a:fontRef>
        </p:style>
        <p:txBody>
          <a:bodyPr wrap="none" lIns="102118" tIns="50163" rIns="102118" bIns="50163" anchor="ctr"/>
          <a:lstStyle/>
          <a:p>
            <a:pPr algn="ctr"/>
            <a:r>
              <a:rPr lang="en-US" sz="1354" dirty="0">
                <a:solidFill>
                  <a:srgbClr val="000000"/>
                </a:solidFill>
              </a:rPr>
              <a:t>SC8</a:t>
            </a:r>
          </a:p>
          <a:p>
            <a:pPr algn="ctr"/>
            <a:r>
              <a:rPr lang="en-US" sz="1354" dirty="0">
                <a:solidFill>
                  <a:srgbClr val="000000"/>
                </a:solidFill>
              </a:rPr>
              <a:t>Reference Data </a:t>
            </a:r>
          </a:p>
        </p:txBody>
      </p:sp>
      <p:sp>
        <p:nvSpPr>
          <p:cNvPr id="26" name="Rectangle 40"/>
          <p:cNvSpPr>
            <a:spLocks noChangeArrowheads="1"/>
          </p:cNvSpPr>
          <p:nvPr/>
        </p:nvSpPr>
        <p:spPr bwMode="auto">
          <a:xfrm>
            <a:off x="4420730" y="5470142"/>
            <a:ext cx="488219" cy="288925"/>
          </a:xfrm>
          <a:prstGeom prst="rect">
            <a:avLst/>
          </a:prstGeom>
          <a:solidFill>
            <a:schemeClr val="bg1">
              <a:lumMod val="9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fr-BE" sz="1354">
                <a:solidFill>
                  <a:schemeClr val="tx2">
                    <a:lumMod val="10000"/>
                  </a:schemeClr>
                </a:solidFill>
              </a:rPr>
              <a:t>WG</a:t>
            </a:r>
            <a:endParaRPr lang="en-US" sz="1354">
              <a:solidFill>
                <a:schemeClr val="tx2">
                  <a:lumMod val="10000"/>
                </a:schemeClr>
              </a:solidFill>
            </a:endParaRPr>
          </a:p>
        </p:txBody>
      </p:sp>
      <p:sp>
        <p:nvSpPr>
          <p:cNvPr id="27" name="Rectangle 41"/>
          <p:cNvSpPr>
            <a:spLocks noChangeArrowheads="1"/>
          </p:cNvSpPr>
          <p:nvPr/>
        </p:nvSpPr>
        <p:spPr bwMode="auto">
          <a:xfrm>
            <a:off x="3281551" y="5470142"/>
            <a:ext cx="488219" cy="276225"/>
          </a:xfrm>
          <a:prstGeom prst="rect">
            <a:avLst/>
          </a:prstGeom>
          <a:solidFill>
            <a:schemeClr val="bg1">
              <a:lumMod val="9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fr-BE" sz="1354" dirty="0">
                <a:solidFill>
                  <a:schemeClr val="tx2">
                    <a:lumMod val="10000"/>
                  </a:schemeClr>
                </a:solidFill>
              </a:rPr>
              <a:t>WG</a:t>
            </a:r>
            <a:endParaRPr lang="en-US" sz="1354" dirty="0">
              <a:solidFill>
                <a:schemeClr val="tx2">
                  <a:lumMod val="10000"/>
                </a:schemeClr>
              </a:solidFill>
            </a:endParaRPr>
          </a:p>
        </p:txBody>
      </p:sp>
      <p:sp>
        <p:nvSpPr>
          <p:cNvPr id="28" name="Rectangle 42"/>
          <p:cNvSpPr>
            <a:spLocks noChangeArrowheads="1"/>
          </p:cNvSpPr>
          <p:nvPr/>
        </p:nvSpPr>
        <p:spPr bwMode="auto">
          <a:xfrm>
            <a:off x="3854311" y="5471730"/>
            <a:ext cx="488219" cy="276225"/>
          </a:xfrm>
          <a:prstGeom prst="rect">
            <a:avLst/>
          </a:prstGeom>
          <a:solidFill>
            <a:schemeClr val="bg1">
              <a:lumMod val="9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fr-BE" sz="1354" dirty="0">
                <a:solidFill>
                  <a:schemeClr val="tx2">
                    <a:lumMod val="10000"/>
                  </a:schemeClr>
                </a:solidFill>
              </a:rPr>
              <a:t>WG</a:t>
            </a:r>
            <a:endParaRPr lang="en-US" sz="1354" dirty="0">
              <a:solidFill>
                <a:schemeClr val="tx2">
                  <a:lumMod val="10000"/>
                </a:schemeClr>
              </a:solidFill>
            </a:endParaRPr>
          </a:p>
        </p:txBody>
      </p:sp>
      <p:sp>
        <p:nvSpPr>
          <p:cNvPr id="29" name="Rectangle 47"/>
          <p:cNvSpPr>
            <a:spLocks noChangeArrowheads="1"/>
          </p:cNvSpPr>
          <p:nvPr/>
        </p:nvSpPr>
        <p:spPr bwMode="auto">
          <a:xfrm>
            <a:off x="7111607" y="5504701"/>
            <a:ext cx="488219" cy="276225"/>
          </a:xfrm>
          <a:prstGeom prst="rect">
            <a:avLst/>
          </a:prstGeom>
          <a:solidFill>
            <a:schemeClr val="bg1">
              <a:lumMod val="9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fr-BE" sz="1354">
                <a:solidFill>
                  <a:schemeClr val="tx2">
                    <a:lumMod val="10000"/>
                  </a:schemeClr>
                </a:solidFill>
              </a:rPr>
              <a:t>WG</a:t>
            </a:r>
            <a:endParaRPr lang="en-US" sz="1354">
              <a:solidFill>
                <a:schemeClr val="tx2">
                  <a:lumMod val="10000"/>
                </a:schemeClr>
              </a:solidFill>
            </a:endParaRPr>
          </a:p>
        </p:txBody>
      </p:sp>
      <p:sp>
        <p:nvSpPr>
          <p:cNvPr id="30" name="Rectangle 48"/>
          <p:cNvSpPr>
            <a:spLocks noChangeArrowheads="1"/>
          </p:cNvSpPr>
          <p:nvPr/>
        </p:nvSpPr>
        <p:spPr bwMode="auto">
          <a:xfrm>
            <a:off x="6053376" y="5504267"/>
            <a:ext cx="488219" cy="282882"/>
          </a:xfrm>
          <a:prstGeom prst="rect">
            <a:avLst/>
          </a:prstGeom>
          <a:solidFill>
            <a:schemeClr val="bg1">
              <a:lumMod val="9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fr-BE" sz="1354" dirty="0">
                <a:solidFill>
                  <a:schemeClr val="tx2">
                    <a:lumMod val="10000"/>
                  </a:schemeClr>
                </a:solidFill>
              </a:rPr>
              <a:t>WG 7</a:t>
            </a:r>
            <a:endParaRPr lang="en-US" sz="1354" dirty="0">
              <a:solidFill>
                <a:schemeClr val="tx2">
                  <a:lumMod val="10000"/>
                </a:schemeClr>
              </a:solidFill>
            </a:endParaRPr>
          </a:p>
        </p:txBody>
      </p:sp>
      <p:sp>
        <p:nvSpPr>
          <p:cNvPr id="31" name="Rectangle 49"/>
          <p:cNvSpPr>
            <a:spLocks noChangeArrowheads="1"/>
          </p:cNvSpPr>
          <p:nvPr/>
        </p:nvSpPr>
        <p:spPr bwMode="auto">
          <a:xfrm>
            <a:off x="6582492" y="5506227"/>
            <a:ext cx="488219" cy="276225"/>
          </a:xfrm>
          <a:prstGeom prst="rect">
            <a:avLst/>
          </a:prstGeom>
          <a:solidFill>
            <a:schemeClr val="bg1">
              <a:lumMod val="9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fr-BE" sz="1354" dirty="0">
                <a:solidFill>
                  <a:schemeClr val="tx2">
                    <a:lumMod val="10000"/>
                  </a:schemeClr>
                </a:solidFill>
              </a:rPr>
              <a:t>WG</a:t>
            </a:r>
            <a:endParaRPr lang="en-US" sz="1354" dirty="0">
              <a:solidFill>
                <a:schemeClr val="tx2">
                  <a:lumMod val="10000"/>
                </a:schemeClr>
              </a:solidFill>
            </a:endParaRPr>
          </a:p>
        </p:txBody>
      </p:sp>
      <p:sp>
        <p:nvSpPr>
          <p:cNvPr id="32" name="Rectangle 54"/>
          <p:cNvSpPr>
            <a:spLocks noChangeArrowheads="1"/>
          </p:cNvSpPr>
          <p:nvPr/>
        </p:nvSpPr>
        <p:spPr bwMode="auto">
          <a:xfrm>
            <a:off x="9430760" y="5416551"/>
            <a:ext cx="488855" cy="276225"/>
          </a:xfrm>
          <a:prstGeom prst="rect">
            <a:avLst/>
          </a:prstGeom>
          <a:solidFill>
            <a:schemeClr val="bg1">
              <a:lumMod val="9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fr-BE" sz="1354" dirty="0">
                <a:solidFill>
                  <a:schemeClr val="tx2">
                    <a:lumMod val="10000"/>
                  </a:schemeClr>
                </a:solidFill>
              </a:rPr>
              <a:t>WG</a:t>
            </a:r>
            <a:endParaRPr lang="en-US" sz="1354" dirty="0">
              <a:solidFill>
                <a:schemeClr val="tx2">
                  <a:lumMod val="10000"/>
                </a:schemeClr>
              </a:solidFill>
            </a:endParaRPr>
          </a:p>
        </p:txBody>
      </p:sp>
      <p:sp>
        <p:nvSpPr>
          <p:cNvPr id="33" name="Rectangle 55"/>
          <p:cNvSpPr>
            <a:spLocks noChangeArrowheads="1"/>
          </p:cNvSpPr>
          <p:nvPr/>
        </p:nvSpPr>
        <p:spPr bwMode="auto">
          <a:xfrm>
            <a:off x="8210734" y="5450935"/>
            <a:ext cx="568222" cy="238665"/>
          </a:xfrm>
          <a:prstGeom prst="rect">
            <a:avLst/>
          </a:prstGeom>
          <a:solidFill>
            <a:schemeClr val="bg1">
              <a:lumMod val="9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fr-BE" sz="1354" dirty="0">
                <a:solidFill>
                  <a:schemeClr val="tx2">
                    <a:lumMod val="10000"/>
                  </a:schemeClr>
                </a:solidFill>
              </a:rPr>
              <a:t>AG1</a:t>
            </a:r>
            <a:endParaRPr lang="en-US" sz="1354" dirty="0">
              <a:solidFill>
                <a:schemeClr val="tx2">
                  <a:lumMod val="10000"/>
                </a:schemeClr>
              </a:solidFill>
            </a:endParaRPr>
          </a:p>
        </p:txBody>
      </p:sp>
      <p:sp>
        <p:nvSpPr>
          <p:cNvPr id="34" name="Rectangle 56"/>
          <p:cNvSpPr>
            <a:spLocks noChangeArrowheads="1"/>
          </p:cNvSpPr>
          <p:nvPr/>
        </p:nvSpPr>
        <p:spPr bwMode="auto">
          <a:xfrm>
            <a:off x="8863604" y="5414963"/>
            <a:ext cx="488855" cy="276225"/>
          </a:xfrm>
          <a:prstGeom prst="rect">
            <a:avLst/>
          </a:prstGeom>
          <a:solidFill>
            <a:schemeClr val="bg1">
              <a:lumMod val="9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fr-BE" sz="1354" dirty="0">
                <a:solidFill>
                  <a:schemeClr val="tx2">
                    <a:lumMod val="10000"/>
                  </a:schemeClr>
                </a:solidFill>
              </a:rPr>
              <a:t>WG 4</a:t>
            </a:r>
            <a:endParaRPr lang="en-US" sz="1354" dirty="0">
              <a:solidFill>
                <a:schemeClr val="tx2">
                  <a:lumMod val="10000"/>
                </a:schemeClr>
              </a:solidFill>
            </a:endParaRPr>
          </a:p>
        </p:txBody>
      </p:sp>
      <p:sp>
        <p:nvSpPr>
          <p:cNvPr id="60" name="Line 5"/>
          <p:cNvSpPr>
            <a:spLocks noChangeShapeType="1"/>
          </p:cNvSpPr>
          <p:nvPr/>
        </p:nvSpPr>
        <p:spPr bwMode="auto">
          <a:xfrm>
            <a:off x="7160515" y="5172941"/>
            <a:ext cx="162788" cy="322266"/>
          </a:xfrm>
          <a:prstGeom prst="line">
            <a:avLst/>
          </a:prstGeom>
          <a:noFill/>
          <a:ln w="12700">
            <a:solidFill>
              <a:schemeClr val="tx2"/>
            </a:solidFill>
            <a:round/>
            <a:headEnd/>
            <a:tailEnd/>
          </a:ln>
        </p:spPr>
        <p:txBody>
          <a:bodyPr wrap="none" anchor="ctr"/>
          <a:lstStyle/>
          <a:p>
            <a:endParaRPr lang="en-GB" sz="2708"/>
          </a:p>
        </p:txBody>
      </p:sp>
      <p:sp>
        <p:nvSpPr>
          <p:cNvPr id="61" name="Line 6"/>
          <p:cNvSpPr>
            <a:spLocks noChangeShapeType="1"/>
          </p:cNvSpPr>
          <p:nvPr/>
        </p:nvSpPr>
        <p:spPr bwMode="auto">
          <a:xfrm flipH="1">
            <a:off x="6260072" y="5179058"/>
            <a:ext cx="191974" cy="325642"/>
          </a:xfrm>
          <a:prstGeom prst="line">
            <a:avLst/>
          </a:prstGeom>
          <a:noFill/>
          <a:ln w="12700">
            <a:solidFill>
              <a:schemeClr val="tx2"/>
            </a:solidFill>
            <a:round/>
            <a:headEnd/>
            <a:tailEnd/>
          </a:ln>
        </p:spPr>
        <p:txBody>
          <a:bodyPr wrap="none" anchor="ctr"/>
          <a:lstStyle/>
          <a:p>
            <a:endParaRPr lang="en-GB" sz="2708" dirty="0"/>
          </a:p>
        </p:txBody>
      </p:sp>
      <p:sp>
        <p:nvSpPr>
          <p:cNvPr id="7" name="TextBox 6"/>
          <p:cNvSpPr txBox="1"/>
          <p:nvPr/>
        </p:nvSpPr>
        <p:spPr>
          <a:xfrm>
            <a:off x="432481" y="1680733"/>
            <a:ext cx="1727853" cy="332715"/>
          </a:xfrm>
          <a:prstGeom prst="round2DiagRect">
            <a:avLst/>
          </a:prstGeom>
          <a:solidFill>
            <a:schemeClr val="bg2"/>
          </a:solidFill>
        </p:spPr>
        <p:txBody>
          <a:bodyPr wrap="square" rtlCol="0">
            <a:spAutoFit/>
          </a:bodyPr>
          <a:lstStyle/>
          <a:p>
            <a:r>
              <a:rPr lang="en-US" sz="1354" dirty="0"/>
              <a:t>163 Countries</a:t>
            </a:r>
            <a:endParaRPr lang="en-GB" sz="1354" dirty="0"/>
          </a:p>
        </p:txBody>
      </p:sp>
      <p:sp>
        <p:nvSpPr>
          <p:cNvPr id="66" name="TextBox 65"/>
          <p:cNvSpPr txBox="1"/>
          <p:nvPr/>
        </p:nvSpPr>
        <p:spPr>
          <a:xfrm>
            <a:off x="295112" y="3612154"/>
            <a:ext cx="1727853" cy="563275"/>
          </a:xfrm>
          <a:prstGeom prst="round2DiagRect">
            <a:avLst/>
          </a:prstGeom>
          <a:solidFill>
            <a:schemeClr val="bg2"/>
          </a:solidFill>
        </p:spPr>
        <p:txBody>
          <a:bodyPr wrap="square" rtlCol="0">
            <a:spAutoFit/>
          </a:bodyPr>
          <a:lstStyle/>
          <a:p>
            <a:pPr algn="ctr"/>
            <a:r>
              <a:rPr lang="en-US" sz="1354" dirty="0"/>
              <a:t>262 Technical Committees</a:t>
            </a:r>
            <a:endParaRPr lang="en-GB" sz="1354" dirty="0"/>
          </a:p>
        </p:txBody>
      </p:sp>
      <p:sp>
        <p:nvSpPr>
          <p:cNvPr id="67" name="TextBox 66"/>
          <p:cNvSpPr txBox="1"/>
          <p:nvPr/>
        </p:nvSpPr>
        <p:spPr>
          <a:xfrm>
            <a:off x="253738" y="4669830"/>
            <a:ext cx="1810605" cy="332715"/>
          </a:xfrm>
          <a:prstGeom prst="round2DiagRect">
            <a:avLst/>
          </a:prstGeom>
          <a:solidFill>
            <a:schemeClr val="bg2"/>
          </a:solidFill>
        </p:spPr>
        <p:txBody>
          <a:bodyPr wrap="square" rtlCol="0">
            <a:spAutoFit/>
          </a:bodyPr>
          <a:lstStyle/>
          <a:p>
            <a:pPr algn="ctr"/>
            <a:r>
              <a:rPr lang="en-US" sz="1354" dirty="0"/>
              <a:t>513 Subcommittees</a:t>
            </a:r>
            <a:endParaRPr lang="en-GB" sz="1354" dirty="0"/>
          </a:p>
        </p:txBody>
      </p:sp>
      <p:sp>
        <p:nvSpPr>
          <p:cNvPr id="68" name="TextBox 67"/>
          <p:cNvSpPr txBox="1"/>
          <p:nvPr/>
        </p:nvSpPr>
        <p:spPr>
          <a:xfrm>
            <a:off x="253738" y="5450935"/>
            <a:ext cx="1810605" cy="563275"/>
          </a:xfrm>
          <a:prstGeom prst="round2DiagRect">
            <a:avLst/>
          </a:prstGeom>
          <a:solidFill>
            <a:schemeClr val="bg2"/>
          </a:solidFill>
        </p:spPr>
        <p:txBody>
          <a:bodyPr wrap="square" rtlCol="0">
            <a:spAutoFit/>
          </a:bodyPr>
          <a:lstStyle/>
          <a:p>
            <a:pPr algn="ctr"/>
            <a:r>
              <a:rPr lang="en-US" sz="1354" dirty="0"/>
              <a:t>2,516</a:t>
            </a:r>
          </a:p>
          <a:p>
            <a:pPr algn="ctr"/>
            <a:r>
              <a:rPr lang="en-US" sz="1354" dirty="0"/>
              <a:t>Working Groups</a:t>
            </a:r>
            <a:endParaRPr lang="en-GB" sz="1354" dirty="0"/>
          </a:p>
        </p:txBody>
      </p:sp>
      <p:sp>
        <p:nvSpPr>
          <p:cNvPr id="5" name="Title 4"/>
          <p:cNvSpPr>
            <a:spLocks noGrp="1"/>
          </p:cNvSpPr>
          <p:nvPr>
            <p:ph type="title"/>
          </p:nvPr>
        </p:nvSpPr>
        <p:spPr/>
        <p:txBody>
          <a:bodyPr/>
          <a:lstStyle/>
          <a:p>
            <a:pPr algn="l"/>
            <a:r>
              <a:rPr lang="en-US" sz="3200" b="1" dirty="0">
                <a:solidFill>
                  <a:schemeClr val="bg1">
                    <a:lumMod val="50000"/>
                  </a:schemeClr>
                </a:solidFill>
              </a:rPr>
              <a:t>International Organization for Standardization (ISO)</a:t>
            </a:r>
            <a:endParaRPr lang="en-GB" sz="3200" b="1" dirty="0">
              <a:solidFill>
                <a:schemeClr val="bg1">
                  <a:lumMod val="50000"/>
                </a:schemeClr>
              </a:solidFill>
            </a:endParaRPr>
          </a:p>
        </p:txBody>
      </p:sp>
      <p:sp>
        <p:nvSpPr>
          <p:cNvPr id="70" name="Rectangle 33"/>
          <p:cNvSpPr>
            <a:spLocks noChangeArrowheads="1"/>
          </p:cNvSpPr>
          <p:nvPr/>
        </p:nvSpPr>
        <p:spPr bwMode="auto">
          <a:xfrm>
            <a:off x="3488145" y="4729207"/>
            <a:ext cx="1152149" cy="425450"/>
          </a:xfrm>
          <a:prstGeom prst="rect">
            <a:avLst/>
          </a:prstGeom>
          <a:solidFill>
            <a:schemeClr val="accent2">
              <a:lumMod val="60000"/>
              <a:lumOff val="40000"/>
              <a:alpha val="20000"/>
            </a:schemeClr>
          </a:solidFill>
          <a:ln>
            <a:headEnd/>
            <a:tailEnd/>
          </a:ln>
        </p:spPr>
        <p:style>
          <a:lnRef idx="1">
            <a:schemeClr val="accent5"/>
          </a:lnRef>
          <a:fillRef idx="2">
            <a:schemeClr val="accent5"/>
          </a:fillRef>
          <a:effectRef idx="1">
            <a:schemeClr val="accent5"/>
          </a:effectRef>
          <a:fontRef idx="minor">
            <a:schemeClr val="dk1"/>
          </a:fontRef>
        </p:style>
        <p:txBody>
          <a:bodyPr wrap="none" lIns="102118" tIns="50163" rIns="102118" bIns="50163" anchor="ctr"/>
          <a:lstStyle/>
          <a:p>
            <a:pPr algn="ctr"/>
            <a:r>
              <a:rPr lang="en-US" sz="1354" dirty="0">
                <a:solidFill>
                  <a:srgbClr val="000000"/>
                </a:solidFill>
              </a:rPr>
              <a:t>SC 2</a:t>
            </a:r>
          </a:p>
          <a:p>
            <a:pPr algn="ctr"/>
            <a:r>
              <a:rPr lang="en-US" sz="1354" dirty="0">
                <a:solidFill>
                  <a:srgbClr val="000000"/>
                </a:solidFill>
              </a:rPr>
              <a:t>Security </a:t>
            </a:r>
          </a:p>
        </p:txBody>
      </p:sp>
      <p:pic>
        <p:nvPicPr>
          <p:cNvPr id="2" name="Picture 42">
            <a:extLst>
              <a:ext uri="{FF2B5EF4-FFF2-40B4-BE49-F238E27FC236}">
                <a16:creationId xmlns:a16="http://schemas.microsoft.com/office/drawing/2014/main" id="{686BA8D0-BE4A-34AD-9EAE-4D47199F2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4460" y="307712"/>
            <a:ext cx="8620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1">
            <a:extLst>
              <a:ext uri="{FF2B5EF4-FFF2-40B4-BE49-F238E27FC236}">
                <a16:creationId xmlns:a16="http://schemas.microsoft.com/office/drawing/2014/main" id="{FC179933-6839-C503-25CB-C15A5E155955}"/>
              </a:ext>
            </a:extLst>
          </p:cNvPr>
          <p:cNvSpPr>
            <a:spLocks noChangeArrowheads="1"/>
          </p:cNvSpPr>
          <p:nvPr/>
        </p:nvSpPr>
        <p:spPr bwMode="auto">
          <a:xfrm>
            <a:off x="10173683" y="4569121"/>
            <a:ext cx="1104683" cy="436562"/>
          </a:xfrm>
          <a:prstGeom prst="rect">
            <a:avLst/>
          </a:prstGeom>
          <a:pattFill prst="pct60">
            <a:fgClr>
              <a:schemeClr val="accent6">
                <a:lumMod val="75000"/>
              </a:schemeClr>
            </a:fgClr>
            <a:bgClr>
              <a:schemeClr val="bg1"/>
            </a:bgClr>
          </a:pattFill>
          <a:ln>
            <a:headEnd/>
            <a:tailEnd/>
          </a:ln>
        </p:spPr>
        <p:style>
          <a:lnRef idx="1">
            <a:schemeClr val="accent5"/>
          </a:lnRef>
          <a:fillRef idx="2">
            <a:schemeClr val="accent5"/>
          </a:fillRef>
          <a:effectRef idx="1">
            <a:schemeClr val="accent5"/>
          </a:effectRef>
          <a:fontRef idx="minor">
            <a:schemeClr val="dk1"/>
          </a:fontRef>
        </p:style>
        <p:txBody>
          <a:bodyPr wrap="none" lIns="102118" tIns="50163" rIns="102118" bIns="50163" anchor="ctr"/>
          <a:lstStyle/>
          <a:p>
            <a:pPr algn="ctr"/>
            <a:r>
              <a:rPr lang="en-US" sz="1354" dirty="0">
                <a:solidFill>
                  <a:srgbClr val="000000"/>
                </a:solidFill>
              </a:rPr>
              <a:t>ISO 20022</a:t>
            </a:r>
          </a:p>
          <a:p>
            <a:pPr algn="ctr"/>
            <a:r>
              <a:rPr lang="en-US" sz="1354" dirty="0">
                <a:solidFill>
                  <a:srgbClr val="000000"/>
                </a:solidFill>
              </a:rPr>
              <a:t>RMG </a:t>
            </a:r>
          </a:p>
        </p:txBody>
      </p:sp>
      <p:sp>
        <p:nvSpPr>
          <p:cNvPr id="17" name="Rectangle 31">
            <a:extLst>
              <a:ext uri="{FF2B5EF4-FFF2-40B4-BE49-F238E27FC236}">
                <a16:creationId xmlns:a16="http://schemas.microsoft.com/office/drawing/2014/main" id="{2D4DC5F9-3409-3385-95E6-238A5946D256}"/>
              </a:ext>
            </a:extLst>
          </p:cNvPr>
          <p:cNvSpPr>
            <a:spLocks noChangeArrowheads="1"/>
          </p:cNvSpPr>
          <p:nvPr/>
        </p:nvSpPr>
        <p:spPr bwMode="auto">
          <a:xfrm>
            <a:off x="7162860" y="5919789"/>
            <a:ext cx="1404945" cy="436562"/>
          </a:xfrm>
          <a:prstGeom prst="rect">
            <a:avLst/>
          </a:prstGeom>
          <a:solidFill>
            <a:schemeClr val="accent2">
              <a:lumMod val="60000"/>
              <a:lumOff val="40000"/>
              <a:alpha val="20000"/>
            </a:schemeClr>
          </a:solidFill>
          <a:ln>
            <a:headEnd/>
            <a:tailEnd/>
          </a:ln>
        </p:spPr>
        <p:style>
          <a:lnRef idx="1">
            <a:schemeClr val="accent5"/>
          </a:lnRef>
          <a:fillRef idx="2">
            <a:schemeClr val="accent5"/>
          </a:fillRef>
          <a:effectRef idx="1">
            <a:schemeClr val="accent5"/>
          </a:effectRef>
          <a:fontRef idx="minor">
            <a:schemeClr val="dk1"/>
          </a:fontRef>
        </p:style>
        <p:txBody>
          <a:bodyPr wrap="none" lIns="102118" tIns="50163" rIns="102118" bIns="50163" anchor="ctr"/>
          <a:lstStyle/>
          <a:p>
            <a:pPr algn="ctr"/>
            <a:r>
              <a:rPr lang="en-US" sz="1354" dirty="0">
                <a:solidFill>
                  <a:srgbClr val="000000"/>
                </a:solidFill>
              </a:rPr>
              <a:t>AG 5 </a:t>
            </a:r>
          </a:p>
          <a:p>
            <a:pPr algn="ctr"/>
            <a:r>
              <a:rPr lang="en-US" sz="1354" dirty="0">
                <a:solidFill>
                  <a:srgbClr val="000000"/>
                </a:solidFill>
              </a:rPr>
              <a:t>Digital Currencies</a:t>
            </a:r>
          </a:p>
        </p:txBody>
      </p:sp>
      <p:sp>
        <p:nvSpPr>
          <p:cNvPr id="20" name="Rectangle 31">
            <a:extLst>
              <a:ext uri="{FF2B5EF4-FFF2-40B4-BE49-F238E27FC236}">
                <a16:creationId xmlns:a16="http://schemas.microsoft.com/office/drawing/2014/main" id="{5D6DF4AB-6288-AA97-2EBF-FBB8329FE3CE}"/>
              </a:ext>
            </a:extLst>
          </p:cNvPr>
          <p:cNvSpPr>
            <a:spLocks noChangeArrowheads="1"/>
          </p:cNvSpPr>
          <p:nvPr/>
        </p:nvSpPr>
        <p:spPr bwMode="auto">
          <a:xfrm>
            <a:off x="4733550" y="4733028"/>
            <a:ext cx="1292667" cy="436562"/>
          </a:xfrm>
          <a:prstGeom prst="rect">
            <a:avLst/>
          </a:prstGeom>
          <a:solidFill>
            <a:schemeClr val="accent2">
              <a:lumMod val="60000"/>
              <a:lumOff val="40000"/>
              <a:alpha val="20000"/>
            </a:schemeClr>
          </a:solidFill>
          <a:ln>
            <a:headEnd/>
            <a:tailEnd/>
          </a:ln>
        </p:spPr>
        <p:style>
          <a:lnRef idx="1">
            <a:schemeClr val="accent5"/>
          </a:lnRef>
          <a:fillRef idx="2">
            <a:schemeClr val="accent5"/>
          </a:fillRef>
          <a:effectRef idx="1">
            <a:schemeClr val="accent5"/>
          </a:effectRef>
          <a:fontRef idx="minor">
            <a:schemeClr val="dk1"/>
          </a:fontRef>
        </p:style>
        <p:txBody>
          <a:bodyPr wrap="none" lIns="102118" tIns="50163" rIns="102118" bIns="50163" anchor="ctr"/>
          <a:lstStyle/>
          <a:p>
            <a:pPr algn="ctr"/>
            <a:r>
              <a:rPr lang="en-US" sz="1354" dirty="0">
                <a:solidFill>
                  <a:srgbClr val="000000"/>
                </a:solidFill>
              </a:rPr>
              <a:t>SG 4 </a:t>
            </a:r>
          </a:p>
          <a:p>
            <a:pPr algn="ctr"/>
            <a:r>
              <a:rPr lang="en-US" sz="1354" dirty="0">
                <a:solidFill>
                  <a:srgbClr val="000000"/>
                </a:solidFill>
              </a:rPr>
              <a:t>Communications </a:t>
            </a:r>
          </a:p>
        </p:txBody>
      </p:sp>
      <p:sp>
        <p:nvSpPr>
          <p:cNvPr id="21" name="Line 28">
            <a:extLst>
              <a:ext uri="{FF2B5EF4-FFF2-40B4-BE49-F238E27FC236}">
                <a16:creationId xmlns:a16="http://schemas.microsoft.com/office/drawing/2014/main" id="{54CE2323-4428-4D69-3541-4D7B85DC7270}"/>
              </a:ext>
            </a:extLst>
          </p:cNvPr>
          <p:cNvSpPr>
            <a:spLocks noChangeShapeType="1"/>
          </p:cNvSpPr>
          <p:nvPr/>
        </p:nvSpPr>
        <p:spPr bwMode="auto">
          <a:xfrm flipH="1" flipV="1">
            <a:off x="7869320" y="3989300"/>
            <a:ext cx="2304362" cy="828254"/>
          </a:xfrm>
          <a:prstGeom prst="line">
            <a:avLst/>
          </a:prstGeom>
          <a:noFill/>
          <a:ln w="12700">
            <a:solidFill>
              <a:schemeClr val="tx2"/>
            </a:solidFill>
            <a:prstDash val="sysDash"/>
            <a:round/>
            <a:headEnd/>
            <a:tailEnd/>
          </a:ln>
        </p:spPr>
        <p:txBody>
          <a:bodyPr wrap="none" anchor="ctr"/>
          <a:lstStyle/>
          <a:p>
            <a:endParaRPr lang="en-GB" sz="2708"/>
          </a:p>
        </p:txBody>
      </p:sp>
      <p:sp>
        <p:nvSpPr>
          <p:cNvPr id="22" name="Line 28">
            <a:extLst>
              <a:ext uri="{FF2B5EF4-FFF2-40B4-BE49-F238E27FC236}">
                <a16:creationId xmlns:a16="http://schemas.microsoft.com/office/drawing/2014/main" id="{A81C7DA9-8B59-DE01-8EC4-BCB9AAFDF117}"/>
              </a:ext>
            </a:extLst>
          </p:cNvPr>
          <p:cNvSpPr>
            <a:spLocks noChangeShapeType="1"/>
          </p:cNvSpPr>
          <p:nvPr/>
        </p:nvSpPr>
        <p:spPr bwMode="auto">
          <a:xfrm flipH="1">
            <a:off x="5325794" y="4208010"/>
            <a:ext cx="1544899" cy="521195"/>
          </a:xfrm>
          <a:prstGeom prst="line">
            <a:avLst/>
          </a:prstGeom>
          <a:noFill/>
          <a:ln w="12700">
            <a:solidFill>
              <a:schemeClr val="tx2"/>
            </a:solidFill>
            <a:round/>
            <a:headEnd/>
            <a:tailEnd/>
          </a:ln>
        </p:spPr>
        <p:txBody>
          <a:bodyPr wrap="none" anchor="ctr"/>
          <a:lstStyle/>
          <a:p>
            <a:endParaRPr lang="en-GB" sz="2708"/>
          </a:p>
        </p:txBody>
      </p:sp>
      <p:sp>
        <p:nvSpPr>
          <p:cNvPr id="23" name="Line 27">
            <a:extLst>
              <a:ext uri="{FF2B5EF4-FFF2-40B4-BE49-F238E27FC236}">
                <a16:creationId xmlns:a16="http://schemas.microsoft.com/office/drawing/2014/main" id="{AB36D8AA-EA8E-67BD-F036-B0E131AE80C1}"/>
              </a:ext>
            </a:extLst>
          </p:cNvPr>
          <p:cNvSpPr>
            <a:spLocks noChangeShapeType="1"/>
          </p:cNvSpPr>
          <p:nvPr/>
        </p:nvSpPr>
        <p:spPr bwMode="auto">
          <a:xfrm>
            <a:off x="7769115" y="4408727"/>
            <a:ext cx="21904" cy="1511061"/>
          </a:xfrm>
          <a:prstGeom prst="line">
            <a:avLst/>
          </a:prstGeom>
          <a:noFill/>
          <a:ln w="12700">
            <a:solidFill>
              <a:schemeClr val="tx2"/>
            </a:solidFill>
            <a:round/>
            <a:headEnd/>
            <a:tailEnd/>
          </a:ln>
        </p:spPr>
        <p:txBody>
          <a:bodyPr wrap="none" anchor="ctr"/>
          <a:lstStyle/>
          <a:p>
            <a:endParaRPr lang="en-GB" sz="2708"/>
          </a:p>
        </p:txBody>
      </p:sp>
      <p:sp>
        <p:nvSpPr>
          <p:cNvPr id="24" name="Footer Placeholder 23">
            <a:extLst>
              <a:ext uri="{FF2B5EF4-FFF2-40B4-BE49-F238E27FC236}">
                <a16:creationId xmlns:a16="http://schemas.microsoft.com/office/drawing/2014/main" id="{C428C29F-BA49-49AC-4E44-89D41902937E}"/>
              </a:ext>
            </a:extLst>
          </p:cNvPr>
          <p:cNvSpPr>
            <a:spLocks noGrp="1"/>
          </p:cNvSpPr>
          <p:nvPr>
            <p:ph type="ftr" sz="quarter" idx="11"/>
          </p:nvPr>
        </p:nvSpPr>
        <p:spPr/>
        <p:txBody>
          <a:bodyPr/>
          <a:lstStyle/>
          <a:p>
            <a:pPr>
              <a:defRPr/>
            </a:pPr>
            <a:r>
              <a:rPr lang="en-US"/>
              <a:t>ISO 20022 Welcome Packet_2024</a:t>
            </a:r>
          </a:p>
        </p:txBody>
      </p:sp>
    </p:spTree>
    <p:extLst>
      <p:ext uri="{BB962C8B-B14F-4D97-AF65-F5344CB8AC3E}">
        <p14:creationId xmlns:p14="http://schemas.microsoft.com/office/powerpoint/2010/main" val="949632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3" name="Picture 42">
            <a:extLst>
              <a:ext uri="{FF2B5EF4-FFF2-40B4-BE49-F238E27FC236}">
                <a16:creationId xmlns:a16="http://schemas.microsoft.com/office/drawing/2014/main" id="{472883F0-3EF1-41C6-8C3C-068559246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3738" y="334963"/>
            <a:ext cx="8620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BD3672B3-1274-867A-C55F-476A65052E9F}"/>
              </a:ext>
            </a:extLst>
          </p:cNvPr>
          <p:cNvSpPr txBox="1">
            <a:spLocks noGrp="1"/>
          </p:cNvSpPr>
          <p:nvPr>
            <p:ph idx="1"/>
          </p:nvPr>
        </p:nvSpPr>
        <p:spPr>
          <a:xfrm>
            <a:off x="1134318" y="1340301"/>
            <a:ext cx="10448082" cy="5077123"/>
          </a:xfrm>
          <a:prstGeom prst="rect">
            <a:avLst/>
          </a:prstGeom>
          <a:noFill/>
          <a:ln w="19050">
            <a:solidFill>
              <a:srgbClr val="009BBB"/>
            </a:solidFill>
          </a:ln>
        </p:spPr>
        <p:txBody>
          <a:bodyPr lIns="91440" tIns="45720" rIns="91440" bIns="45720" anchor="t"/>
          <a:lst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a:lstStyle>
          <a:p>
            <a:pPr>
              <a:spcBef>
                <a:spcPts val="1200"/>
              </a:spcBef>
              <a:spcAft>
                <a:spcPts val="600"/>
              </a:spcAft>
            </a:pPr>
            <a:r>
              <a:rPr lang="en-GB" sz="2000" kern="0" dirty="0">
                <a:solidFill>
                  <a:schemeClr val="tx1">
                    <a:lumMod val="50000"/>
                    <a:lumOff val="50000"/>
                  </a:schemeClr>
                </a:solidFill>
                <a:cs typeface="Arial"/>
              </a:rPr>
              <a:t>Registration Management Group (RMG) </a:t>
            </a:r>
          </a:p>
          <a:p>
            <a:pPr marL="285750" indent="-285750">
              <a:lnSpc>
                <a:spcPct val="100000"/>
              </a:lnSpc>
              <a:spcBef>
                <a:spcPts val="0"/>
              </a:spcBef>
              <a:spcAft>
                <a:spcPts val="0"/>
              </a:spcAft>
              <a:buFont typeface="Arial" panose="020B0604020202020204" pitchFamily="34" charset="0"/>
              <a:buChar char="•"/>
            </a:pPr>
            <a:r>
              <a:rPr lang="en-US" b="0" dirty="0">
                <a:solidFill>
                  <a:schemeClr val="tx1">
                    <a:lumMod val="50000"/>
                    <a:lumOff val="50000"/>
                  </a:schemeClr>
                </a:solidFill>
              </a:rPr>
              <a:t>The RMG is ultimately accountable for the ISO 20022 Governance Procedures and the ISO 20022 Registration Procedures on behalf of the users. </a:t>
            </a:r>
          </a:p>
          <a:p>
            <a:pPr marL="285750" indent="-285750">
              <a:lnSpc>
                <a:spcPct val="100000"/>
              </a:lnSpc>
              <a:spcBef>
                <a:spcPts val="0"/>
              </a:spcBef>
              <a:spcAft>
                <a:spcPts val="0"/>
              </a:spcAft>
              <a:buFont typeface="Arial" panose="020B0604020202020204" pitchFamily="34" charset="0"/>
              <a:buChar char="•"/>
            </a:pPr>
            <a:r>
              <a:rPr lang="en-US" b="0" dirty="0">
                <a:solidFill>
                  <a:schemeClr val="tx1">
                    <a:lumMod val="50000"/>
                    <a:lumOff val="50000"/>
                  </a:schemeClr>
                </a:solidFill>
              </a:rPr>
              <a:t>The role of the RMG is to promote and support the involvement of financial service actors to facilitate the registration and maintenance of high quality globally relevant ISO 20022 compliant business models for exchange of information for financial services.</a:t>
            </a:r>
            <a:endParaRPr lang="en-US" sz="1600" b="0" dirty="0">
              <a:solidFill>
                <a:schemeClr val="tx1">
                  <a:lumMod val="50000"/>
                  <a:lumOff val="50000"/>
                </a:schemeClr>
              </a:solidFill>
            </a:endParaRPr>
          </a:p>
          <a:p>
            <a:pPr>
              <a:spcBef>
                <a:spcPts val="1200"/>
              </a:spcBef>
              <a:spcAft>
                <a:spcPts val="0"/>
              </a:spcAft>
            </a:pPr>
            <a:r>
              <a:rPr lang="en-US" sz="2000" kern="0" dirty="0">
                <a:solidFill>
                  <a:schemeClr val="tx1">
                    <a:lumMod val="50000"/>
                    <a:lumOff val="50000"/>
                  </a:schemeClr>
                </a:solidFill>
                <a:cs typeface="Arial"/>
              </a:rPr>
              <a:t>Submitters of new messages and maintenance requests</a:t>
            </a:r>
          </a:p>
          <a:p>
            <a:pPr marL="285750" indent="-285750">
              <a:lnSpc>
                <a:spcPct val="100000"/>
              </a:lnSpc>
              <a:spcBef>
                <a:spcPts val="600"/>
              </a:spcBef>
              <a:spcAft>
                <a:spcPts val="0"/>
              </a:spcAft>
              <a:buFont typeface="Arial" panose="020B0604020202020204" pitchFamily="34" charset="0"/>
              <a:buChar char="•"/>
            </a:pPr>
            <a:r>
              <a:rPr lang="en-US" b="0" dirty="0">
                <a:solidFill>
                  <a:schemeClr val="tx1">
                    <a:lumMod val="50000"/>
                    <a:lumOff val="50000"/>
                  </a:schemeClr>
                </a:solidFill>
              </a:rPr>
              <a:t>The user communities in the registration process are typically represented as “submitting </a:t>
            </a:r>
            <a:r>
              <a:rPr lang="en-US" b="0" dirty="0" err="1">
                <a:solidFill>
                  <a:schemeClr val="tx1">
                    <a:lumMod val="50000"/>
                    <a:lumOff val="50000"/>
                  </a:schemeClr>
                </a:solidFill>
              </a:rPr>
              <a:t>organisations</a:t>
            </a:r>
            <a:r>
              <a:rPr lang="en-US" b="0" dirty="0">
                <a:solidFill>
                  <a:schemeClr val="tx1">
                    <a:lumMod val="50000"/>
                    <a:lumOff val="50000"/>
                  </a:schemeClr>
                </a:solidFill>
              </a:rPr>
              <a:t>” or “submitters” who bring in proposals to add new messages to the existing catalogue of messages</a:t>
            </a:r>
          </a:p>
          <a:p>
            <a:pPr>
              <a:spcBef>
                <a:spcPts val="1200"/>
              </a:spcBef>
              <a:spcAft>
                <a:spcPts val="600"/>
              </a:spcAft>
            </a:pPr>
            <a:r>
              <a:rPr lang="en-US" sz="2000" kern="0" dirty="0">
                <a:solidFill>
                  <a:schemeClr val="tx1">
                    <a:lumMod val="50000"/>
                    <a:lumOff val="50000"/>
                  </a:schemeClr>
                </a:solidFill>
                <a:cs typeface="Arial"/>
              </a:rPr>
              <a:t>Registration Authority (RA)</a:t>
            </a:r>
          </a:p>
          <a:p>
            <a:pPr marL="285750" indent="-285750">
              <a:lnSpc>
                <a:spcPct val="100000"/>
              </a:lnSpc>
              <a:spcBef>
                <a:spcPts val="600"/>
              </a:spcBef>
              <a:buFont typeface="Arial" panose="020B0604020202020204" pitchFamily="34" charset="0"/>
              <a:buChar char="•"/>
            </a:pPr>
            <a:r>
              <a:rPr lang="en-US" b="0" dirty="0">
                <a:solidFill>
                  <a:schemeClr val="tx1">
                    <a:lumMod val="50000"/>
                    <a:lumOff val="50000"/>
                  </a:schemeClr>
                </a:solidFill>
              </a:rPr>
              <a:t>The RA is responsible for the effective execution of the registration process.</a:t>
            </a:r>
          </a:p>
          <a:p>
            <a:pPr>
              <a:spcBef>
                <a:spcPts val="1200"/>
              </a:spcBef>
              <a:spcAft>
                <a:spcPts val="600"/>
              </a:spcAft>
            </a:pPr>
            <a:r>
              <a:rPr lang="en-US" sz="2000" kern="0" dirty="0">
                <a:solidFill>
                  <a:schemeClr val="tx1">
                    <a:lumMod val="50000"/>
                    <a:lumOff val="50000"/>
                  </a:schemeClr>
                </a:solidFill>
                <a:cs typeface="Arial"/>
              </a:rPr>
              <a:t>Technical Support Group (TSG)</a:t>
            </a:r>
            <a:endParaRPr lang="en-GB" sz="2000" kern="0" dirty="0">
              <a:solidFill>
                <a:schemeClr val="tx1">
                  <a:lumMod val="50000"/>
                  <a:lumOff val="50000"/>
                </a:schemeClr>
              </a:solidFill>
              <a:cs typeface="Arial"/>
            </a:endParaRPr>
          </a:p>
          <a:p>
            <a:pPr marL="285750" indent="-285750">
              <a:lnSpc>
                <a:spcPct val="100000"/>
              </a:lnSpc>
              <a:spcBef>
                <a:spcPts val="600"/>
              </a:spcBef>
              <a:buFont typeface="Arial" panose="020B0604020202020204" pitchFamily="34" charset="0"/>
              <a:buChar char="•"/>
            </a:pPr>
            <a:r>
              <a:rPr lang="en-US" b="0" dirty="0">
                <a:solidFill>
                  <a:schemeClr val="tx1">
                    <a:lumMod val="50000"/>
                    <a:lumOff val="50000"/>
                  </a:schemeClr>
                </a:solidFill>
              </a:rPr>
              <a:t>The TSG provides technical support to the other registration bodies and the Submitting Organizations or communities of users, upon their request</a:t>
            </a:r>
          </a:p>
          <a:p>
            <a:pPr marL="285750" indent="-285750">
              <a:lnSpc>
                <a:spcPct val="100000"/>
              </a:lnSpc>
              <a:spcBef>
                <a:spcPts val="600"/>
              </a:spcBef>
              <a:buFont typeface="Arial" panose="020B0604020202020204" pitchFamily="34" charset="0"/>
              <a:buChar char="•"/>
            </a:pPr>
            <a:endParaRPr lang="en-GB" sz="1400" b="1" kern="0" dirty="0">
              <a:solidFill>
                <a:schemeClr val="tx1">
                  <a:lumMod val="50000"/>
                  <a:lumOff val="50000"/>
                </a:schemeClr>
              </a:solidFill>
              <a:cs typeface="Arial"/>
            </a:endParaRPr>
          </a:p>
        </p:txBody>
      </p:sp>
      <p:sp>
        <p:nvSpPr>
          <p:cNvPr id="8" name="Title 1">
            <a:extLst>
              <a:ext uri="{FF2B5EF4-FFF2-40B4-BE49-F238E27FC236}">
                <a16:creationId xmlns:a16="http://schemas.microsoft.com/office/drawing/2014/main" id="{0D2FF06E-3B1D-A541-B32F-86793F72D183}"/>
              </a:ext>
            </a:extLst>
          </p:cNvPr>
          <p:cNvSpPr>
            <a:spLocks noGrp="1"/>
          </p:cNvSpPr>
          <p:nvPr>
            <p:ph type="title"/>
          </p:nvPr>
        </p:nvSpPr>
        <p:spPr>
          <a:xfrm>
            <a:off x="1134318" y="322263"/>
            <a:ext cx="10336193" cy="893079"/>
          </a:xfrm>
        </p:spPr>
        <p:txBody>
          <a:bodyPr/>
          <a:lstStyle/>
          <a:p>
            <a:pPr algn="l">
              <a:spcAft>
                <a:spcPts val="600"/>
              </a:spcAft>
            </a:pPr>
            <a:r>
              <a:rPr lang="en-US" sz="2800" b="1" dirty="0">
                <a:solidFill>
                  <a:schemeClr val="bg1">
                    <a:lumMod val="50000"/>
                  </a:schemeClr>
                </a:solidFill>
              </a:rPr>
              <a:t>ISO 20022 governance - Main ISO 20022 groups </a:t>
            </a:r>
            <a:br>
              <a:rPr lang="en-US" sz="2800" b="1" dirty="0">
                <a:solidFill>
                  <a:schemeClr val="bg1">
                    <a:lumMod val="50000"/>
                  </a:schemeClr>
                </a:solidFill>
              </a:rPr>
            </a:br>
            <a:r>
              <a:rPr lang="en-US" sz="2800" b="1" dirty="0">
                <a:solidFill>
                  <a:schemeClr val="bg1">
                    <a:lumMod val="50000"/>
                  </a:schemeClr>
                </a:solidFill>
              </a:rPr>
              <a:t>RMG / Submitters / RA / TSG</a:t>
            </a:r>
          </a:p>
        </p:txBody>
      </p:sp>
      <p:sp>
        <p:nvSpPr>
          <p:cNvPr id="3" name="Footer Placeholder 2">
            <a:extLst>
              <a:ext uri="{FF2B5EF4-FFF2-40B4-BE49-F238E27FC236}">
                <a16:creationId xmlns:a16="http://schemas.microsoft.com/office/drawing/2014/main" id="{49560546-5A02-A72F-D613-D40A089223AD}"/>
              </a:ext>
            </a:extLst>
          </p:cNvPr>
          <p:cNvSpPr>
            <a:spLocks noGrp="1"/>
          </p:cNvSpPr>
          <p:nvPr>
            <p:ph type="ftr" sz="quarter" idx="11"/>
          </p:nvPr>
        </p:nvSpPr>
        <p:spPr/>
        <p:txBody>
          <a:bodyPr/>
          <a:lstStyle/>
          <a:p>
            <a:pPr>
              <a:defRPr/>
            </a:pPr>
            <a:r>
              <a:rPr lang="en-US"/>
              <a:t>ISO 20022 Welcome Packet_2024</a:t>
            </a:r>
          </a:p>
        </p:txBody>
      </p:sp>
    </p:spTree>
    <p:extLst>
      <p:ext uri="{BB962C8B-B14F-4D97-AF65-F5344CB8AC3E}">
        <p14:creationId xmlns:p14="http://schemas.microsoft.com/office/powerpoint/2010/main" val="3865143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C7990BA-C465-4DE3-B425-E910F9FB4B44}"/>
              </a:ext>
            </a:extLst>
          </p:cNvPr>
          <p:cNvSpPr txBox="1">
            <a:spLocks noGrp="1"/>
          </p:cNvSpPr>
          <p:nvPr>
            <p:ph idx="1"/>
          </p:nvPr>
        </p:nvSpPr>
        <p:spPr>
          <a:xfrm>
            <a:off x="978877" y="1459225"/>
            <a:ext cx="9878175" cy="4897125"/>
          </a:xfrm>
          <a:prstGeom prst="rect">
            <a:avLst/>
          </a:prstGeom>
          <a:noFill/>
          <a:ln w="19050">
            <a:solidFill>
              <a:srgbClr val="009BBB"/>
            </a:solidFill>
          </a:ln>
        </p:spPr>
        <p:txBody>
          <a:bodyPr lIns="91440" tIns="45720" rIns="91440" bIns="45720" anchor="t"/>
          <a:lst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a:lstStyle>
          <a:p>
            <a:pPr>
              <a:lnSpc>
                <a:spcPct val="100000"/>
              </a:lnSpc>
              <a:spcBef>
                <a:spcPts val="600"/>
              </a:spcBef>
            </a:pPr>
            <a:r>
              <a:rPr lang="en-US" sz="2000" kern="0" dirty="0">
                <a:solidFill>
                  <a:schemeClr val="tx1">
                    <a:lumMod val="50000"/>
                    <a:lumOff val="50000"/>
                  </a:schemeClr>
                </a:solidFill>
                <a:cs typeface="Arial"/>
              </a:rPr>
              <a:t>Standards Evaluation Groups (SEGs)</a:t>
            </a:r>
          </a:p>
          <a:p>
            <a:pPr marL="285750" indent="-285750">
              <a:lnSpc>
                <a:spcPct val="100000"/>
              </a:lnSpc>
              <a:spcBef>
                <a:spcPts val="600"/>
              </a:spcBef>
              <a:buFont typeface="Arial" panose="020B0604020202020204" pitchFamily="34" charset="0"/>
              <a:buChar char="•"/>
            </a:pPr>
            <a:r>
              <a:rPr lang="en-US" sz="1600" b="0" dirty="0">
                <a:solidFill>
                  <a:schemeClr val="tx1">
                    <a:lumMod val="50000"/>
                    <a:lumOff val="50000"/>
                  </a:schemeClr>
                </a:solidFill>
              </a:rPr>
              <a:t>The Standards Evaluation Group (SEG) provides a business-driven validation of the candidate ISO 20022 message definitions and API resources that are to be published under the auspices of ISO.</a:t>
            </a:r>
          </a:p>
          <a:p>
            <a:pPr marL="285750" indent="-285750">
              <a:lnSpc>
                <a:spcPct val="100000"/>
              </a:lnSpc>
              <a:spcBef>
                <a:spcPts val="600"/>
              </a:spcBef>
              <a:buFont typeface="Arial" panose="020B0604020202020204" pitchFamily="34" charset="0"/>
              <a:buChar char="•"/>
            </a:pPr>
            <a:r>
              <a:rPr lang="en-US" sz="1600" b="0" dirty="0">
                <a:solidFill>
                  <a:schemeClr val="tx1">
                    <a:lumMod val="50000"/>
                    <a:lumOff val="50000"/>
                  </a:schemeClr>
                </a:solidFill>
              </a:rPr>
              <a:t>Following SEGs are currently existing:</a:t>
            </a:r>
          </a:p>
          <a:p>
            <a:pPr marL="812485" lvl="1" indent="-285750">
              <a:lnSpc>
                <a:spcPct val="100000"/>
              </a:lnSpc>
              <a:spcBef>
                <a:spcPts val="0"/>
              </a:spcBef>
              <a:buFont typeface="Arial" panose="020B0604020202020204" pitchFamily="34" charset="0"/>
              <a:buChar char="•"/>
            </a:pPr>
            <a:r>
              <a:rPr lang="en-US" sz="1600" b="0" dirty="0">
                <a:solidFill>
                  <a:schemeClr val="tx1">
                    <a:lumMod val="50000"/>
                    <a:lumOff val="50000"/>
                  </a:schemeClr>
                </a:solidFill>
              </a:rPr>
              <a:t>Payments SEG</a:t>
            </a:r>
          </a:p>
          <a:p>
            <a:pPr marL="812485" lvl="1" indent="-285750">
              <a:lnSpc>
                <a:spcPct val="100000"/>
              </a:lnSpc>
              <a:spcBef>
                <a:spcPts val="0"/>
              </a:spcBef>
              <a:buFont typeface="Arial" panose="020B0604020202020204" pitchFamily="34" charset="0"/>
              <a:buChar char="•"/>
            </a:pPr>
            <a:r>
              <a:rPr lang="en-US" sz="1600" dirty="0">
                <a:solidFill>
                  <a:schemeClr val="tx1">
                    <a:lumMod val="50000"/>
                    <a:lumOff val="50000"/>
                  </a:schemeClr>
                </a:solidFill>
              </a:rPr>
              <a:t>Securities and related Sub-SEG</a:t>
            </a:r>
          </a:p>
          <a:p>
            <a:pPr marL="812485" lvl="1" indent="-285750">
              <a:lnSpc>
                <a:spcPct val="100000"/>
              </a:lnSpc>
              <a:spcBef>
                <a:spcPts val="0"/>
              </a:spcBef>
              <a:buFont typeface="Arial" panose="020B0604020202020204" pitchFamily="34" charset="0"/>
              <a:buChar char="•"/>
            </a:pPr>
            <a:r>
              <a:rPr lang="en-US" sz="1600" b="0" dirty="0">
                <a:solidFill>
                  <a:schemeClr val="tx1">
                    <a:lumMod val="50000"/>
                    <a:lumOff val="50000"/>
                  </a:schemeClr>
                </a:solidFill>
              </a:rPr>
              <a:t>Cards SEG</a:t>
            </a:r>
          </a:p>
          <a:p>
            <a:pPr marL="812485" lvl="1" indent="-285750">
              <a:lnSpc>
                <a:spcPct val="100000"/>
              </a:lnSpc>
              <a:spcBef>
                <a:spcPts val="0"/>
              </a:spcBef>
              <a:buFont typeface="Arial" panose="020B0604020202020204" pitchFamily="34" charset="0"/>
              <a:buChar char="•"/>
            </a:pPr>
            <a:r>
              <a:rPr lang="en-US" sz="1600" b="0" dirty="0">
                <a:solidFill>
                  <a:schemeClr val="tx1">
                    <a:lumMod val="50000"/>
                    <a:lumOff val="50000"/>
                  </a:schemeClr>
                </a:solidFill>
              </a:rPr>
              <a:t>FX SEG</a:t>
            </a:r>
          </a:p>
          <a:p>
            <a:pPr marL="812485" lvl="1" indent="-285750">
              <a:lnSpc>
                <a:spcPct val="100000"/>
              </a:lnSpc>
              <a:spcBef>
                <a:spcPts val="0"/>
              </a:spcBef>
              <a:buFont typeface="Arial" panose="020B0604020202020204" pitchFamily="34" charset="0"/>
              <a:buChar char="•"/>
            </a:pPr>
            <a:r>
              <a:rPr lang="en-US" sz="1600" b="0" dirty="0">
                <a:solidFill>
                  <a:schemeClr val="tx1">
                    <a:lumMod val="50000"/>
                    <a:lumOff val="50000"/>
                  </a:schemeClr>
                </a:solidFill>
              </a:rPr>
              <a:t>API resources SEG</a:t>
            </a:r>
          </a:p>
          <a:p>
            <a:pPr marL="812485" lvl="1" indent="-285750">
              <a:lnSpc>
                <a:spcPct val="100000"/>
              </a:lnSpc>
              <a:spcBef>
                <a:spcPts val="0"/>
              </a:spcBef>
              <a:buFont typeface="Arial" panose="020B0604020202020204" pitchFamily="34" charset="0"/>
              <a:buChar char="•"/>
            </a:pPr>
            <a:r>
              <a:rPr lang="en-US" sz="1600" dirty="0">
                <a:solidFill>
                  <a:schemeClr val="tx1">
                    <a:lumMod val="50000"/>
                    <a:lumOff val="50000"/>
                  </a:schemeClr>
                </a:solidFill>
              </a:rPr>
              <a:t>Trade Finance SEG</a:t>
            </a:r>
          </a:p>
          <a:p>
            <a:pPr>
              <a:spcBef>
                <a:spcPts val="600"/>
              </a:spcBef>
            </a:pPr>
            <a:r>
              <a:rPr lang="en-GB" sz="2000" kern="0" dirty="0">
                <a:solidFill>
                  <a:schemeClr val="tx1">
                    <a:lumMod val="50000"/>
                    <a:lumOff val="50000"/>
                  </a:schemeClr>
                </a:solidFill>
                <a:cs typeface="Arial"/>
              </a:rPr>
              <a:t>Cross SEG Harmonisation (CSH)</a:t>
            </a:r>
            <a:endParaRPr lang="en-US" sz="2000" kern="0" dirty="0">
              <a:solidFill>
                <a:schemeClr val="tx1">
                  <a:lumMod val="50000"/>
                  <a:lumOff val="50000"/>
                </a:schemeClr>
              </a:solidFill>
              <a:cs typeface="Arial"/>
            </a:endParaRPr>
          </a:p>
          <a:p>
            <a:pPr marL="285750" indent="-285750">
              <a:lnSpc>
                <a:spcPct val="100000"/>
              </a:lnSpc>
              <a:spcBef>
                <a:spcPts val="600"/>
              </a:spcBef>
              <a:buFont typeface="Arial" panose="020B0604020202020204" pitchFamily="34" charset="0"/>
              <a:buChar char="•"/>
            </a:pPr>
            <a:r>
              <a:rPr lang="en-GB" sz="1600" b="0" dirty="0">
                <a:solidFill>
                  <a:schemeClr val="tx1">
                    <a:lumMod val="50000"/>
                    <a:lumOff val="50000"/>
                  </a:schemeClr>
                </a:solidFill>
              </a:rPr>
              <a:t>The CSH is responsible for taking business decisions regarding the consistency and harmonisation of business processes, business and message components/elements, and potentially data content in terms of codes, across financial business areas.</a:t>
            </a:r>
          </a:p>
          <a:p>
            <a:pPr>
              <a:lnSpc>
                <a:spcPct val="100000"/>
              </a:lnSpc>
              <a:spcBef>
                <a:spcPts val="600"/>
              </a:spcBef>
            </a:pPr>
            <a:r>
              <a:rPr lang="en-GB" kern="1400" dirty="0">
                <a:solidFill>
                  <a:schemeClr val="tx1">
                    <a:lumMod val="50000"/>
                    <a:lumOff val="50000"/>
                  </a:schemeClr>
                </a:solidFill>
                <a:latin typeface="Arial" panose="020B0604020202020204" pitchFamily="34" charset="0"/>
                <a:cs typeface="Times New Roman" panose="02020603050405020304" pitchFamily="18" charset="0"/>
              </a:rPr>
              <a:t>Evaluation Teams</a:t>
            </a:r>
          </a:p>
          <a:p>
            <a:pPr marL="285750" indent="-285750">
              <a:lnSpc>
                <a:spcPct val="100000"/>
              </a:lnSpc>
              <a:spcBef>
                <a:spcPts val="600"/>
              </a:spcBef>
              <a:buFont typeface="Arial" panose="020B0604020202020204" pitchFamily="34" charset="0"/>
              <a:buChar char="•"/>
            </a:pPr>
            <a:r>
              <a:rPr lang="en-US" sz="1600" b="0" dirty="0">
                <a:solidFill>
                  <a:schemeClr val="tx1">
                    <a:lumMod val="50000"/>
                    <a:lumOff val="50000"/>
                  </a:schemeClr>
                </a:solidFill>
              </a:rPr>
              <a:t>Pools of subject matter experts that are pulled together with the appropriate mix of expertise as required to evaluate the submitted candidate ISO 20022 messages or requests to change existing ISO 20022 messages.</a:t>
            </a:r>
            <a:endParaRPr lang="en-GB" sz="1600" b="0" dirty="0">
              <a:solidFill>
                <a:schemeClr val="tx1">
                  <a:lumMod val="50000"/>
                  <a:lumOff val="50000"/>
                </a:schemeClr>
              </a:solidFill>
            </a:endParaRPr>
          </a:p>
        </p:txBody>
      </p:sp>
      <p:sp>
        <p:nvSpPr>
          <p:cNvPr id="2" name="Title 1">
            <a:extLst>
              <a:ext uri="{FF2B5EF4-FFF2-40B4-BE49-F238E27FC236}">
                <a16:creationId xmlns:a16="http://schemas.microsoft.com/office/drawing/2014/main" id="{3503E76E-FCB7-4153-819A-7AC551B61217}"/>
              </a:ext>
            </a:extLst>
          </p:cNvPr>
          <p:cNvSpPr>
            <a:spLocks noGrp="1"/>
          </p:cNvSpPr>
          <p:nvPr>
            <p:ph type="title"/>
          </p:nvPr>
        </p:nvSpPr>
        <p:spPr>
          <a:xfrm>
            <a:off x="978878" y="346630"/>
            <a:ext cx="10766322" cy="810417"/>
          </a:xfrm>
        </p:spPr>
        <p:txBody>
          <a:bodyPr/>
          <a:lstStyle/>
          <a:p>
            <a:pPr algn="l">
              <a:spcAft>
                <a:spcPts val="600"/>
              </a:spcAft>
            </a:pPr>
            <a:r>
              <a:rPr lang="en-US" sz="2800" b="1" dirty="0">
                <a:solidFill>
                  <a:schemeClr val="bg1">
                    <a:lumMod val="50000"/>
                  </a:schemeClr>
                </a:solidFill>
              </a:rPr>
              <a:t>ISO 20022 governance - Main ISO 20022 groups </a:t>
            </a:r>
            <a:br>
              <a:rPr lang="en-US" sz="2800" b="1" dirty="0">
                <a:solidFill>
                  <a:schemeClr val="bg1">
                    <a:lumMod val="50000"/>
                  </a:schemeClr>
                </a:solidFill>
              </a:rPr>
            </a:br>
            <a:r>
              <a:rPr lang="en-US" sz="2800" b="1" dirty="0">
                <a:solidFill>
                  <a:schemeClr val="bg1">
                    <a:lumMod val="50000"/>
                  </a:schemeClr>
                </a:solidFill>
              </a:rPr>
              <a:t>SEGs / CSH / ET</a:t>
            </a:r>
          </a:p>
        </p:txBody>
      </p:sp>
      <p:pic>
        <p:nvPicPr>
          <p:cNvPr id="3" name="Picture 42">
            <a:extLst>
              <a:ext uri="{FF2B5EF4-FFF2-40B4-BE49-F238E27FC236}">
                <a16:creationId xmlns:a16="http://schemas.microsoft.com/office/drawing/2014/main" id="{DD7510E8-C6C7-E276-E5B0-630D7D733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3738" y="334963"/>
            <a:ext cx="8620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212D8F5F-9EC4-7AF8-1A8F-02F7C19153E2}"/>
              </a:ext>
            </a:extLst>
          </p:cNvPr>
          <p:cNvSpPr>
            <a:spLocks noGrp="1"/>
          </p:cNvSpPr>
          <p:nvPr>
            <p:ph type="ftr" sz="quarter" idx="11"/>
          </p:nvPr>
        </p:nvSpPr>
        <p:spPr/>
        <p:txBody>
          <a:bodyPr/>
          <a:lstStyle/>
          <a:p>
            <a:pPr>
              <a:defRPr/>
            </a:pPr>
            <a:r>
              <a:rPr lang="en-US"/>
              <a:t>ISO 20022 Welcome Packet_2024</a:t>
            </a:r>
          </a:p>
        </p:txBody>
      </p:sp>
    </p:spTree>
    <p:extLst>
      <p:ext uri="{BB962C8B-B14F-4D97-AF65-F5344CB8AC3E}">
        <p14:creationId xmlns:p14="http://schemas.microsoft.com/office/powerpoint/2010/main" val="2239571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E76E-FCB7-4153-819A-7AC551B61217}"/>
              </a:ext>
            </a:extLst>
          </p:cNvPr>
          <p:cNvSpPr>
            <a:spLocks noGrp="1"/>
          </p:cNvSpPr>
          <p:nvPr>
            <p:ph type="title"/>
          </p:nvPr>
        </p:nvSpPr>
        <p:spPr>
          <a:xfrm>
            <a:off x="856966" y="526092"/>
            <a:ext cx="8706582" cy="810417"/>
          </a:xfrm>
        </p:spPr>
        <p:txBody>
          <a:bodyPr/>
          <a:lstStyle/>
          <a:p>
            <a:pPr algn="l"/>
            <a:r>
              <a:rPr lang="en-US" sz="2800" b="1" dirty="0">
                <a:solidFill>
                  <a:schemeClr val="bg1">
                    <a:lumMod val="50000"/>
                  </a:schemeClr>
                </a:solidFill>
                <a:cs typeface="Arial"/>
              </a:rPr>
              <a:t>ISO 20022 Registration Authority (RA) </a:t>
            </a:r>
            <a:br>
              <a:rPr lang="en-US" sz="2400" b="1" dirty="0">
                <a:solidFill>
                  <a:schemeClr val="bg1">
                    <a:lumMod val="50000"/>
                  </a:schemeClr>
                </a:solidFill>
                <a:cs typeface="Arial"/>
              </a:rPr>
            </a:br>
            <a:r>
              <a:rPr lang="en-US" sz="2000" b="1" dirty="0">
                <a:solidFill>
                  <a:schemeClr val="bg1">
                    <a:lumMod val="50000"/>
                  </a:schemeClr>
                </a:solidFill>
                <a:cs typeface="Arial"/>
              </a:rPr>
              <a:t>Your main contact point for any questions related to ISO 20022</a:t>
            </a:r>
            <a:endParaRPr lang="en-US" sz="2000" b="1" dirty="0">
              <a:solidFill>
                <a:schemeClr val="bg1">
                  <a:lumMod val="50000"/>
                </a:schemeClr>
              </a:solidFill>
            </a:endParaRPr>
          </a:p>
        </p:txBody>
      </p:sp>
      <p:sp>
        <p:nvSpPr>
          <p:cNvPr id="7" name="Content Placeholder 2">
            <a:extLst>
              <a:ext uri="{FF2B5EF4-FFF2-40B4-BE49-F238E27FC236}">
                <a16:creationId xmlns:a16="http://schemas.microsoft.com/office/drawing/2014/main" id="{4C7990BA-C465-4DE3-B425-E910F9FB4B44}"/>
              </a:ext>
            </a:extLst>
          </p:cNvPr>
          <p:cNvSpPr txBox="1">
            <a:spLocks noGrp="1"/>
          </p:cNvSpPr>
          <p:nvPr>
            <p:ph idx="1"/>
          </p:nvPr>
        </p:nvSpPr>
        <p:spPr>
          <a:xfrm>
            <a:off x="856966" y="1644853"/>
            <a:ext cx="10158866" cy="4153767"/>
          </a:xfrm>
          <a:prstGeom prst="rect">
            <a:avLst/>
          </a:prstGeom>
          <a:noFill/>
          <a:ln w="19050">
            <a:solidFill>
              <a:srgbClr val="009BBB"/>
            </a:solidFill>
          </a:ln>
        </p:spPr>
        <p:txBody>
          <a:bodyPr lIns="91440" tIns="45720" rIns="91440" bIns="45720" anchor="t"/>
          <a:lst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a:lstStyle>
          <a:p>
            <a:r>
              <a:rPr lang="en-GB" sz="2000" kern="0" dirty="0">
                <a:solidFill>
                  <a:schemeClr val="bg1">
                    <a:lumMod val="50000"/>
                  </a:schemeClr>
                </a:solidFill>
                <a:cs typeface="Arial"/>
              </a:rPr>
              <a:t>Registration Authority (RA) : Roles and Responsibilities </a:t>
            </a:r>
          </a:p>
          <a:p>
            <a:pPr marL="285750" indent="-285750">
              <a:lnSpc>
                <a:spcPct val="100000"/>
              </a:lnSpc>
              <a:spcBef>
                <a:spcPts val="600"/>
              </a:spcBef>
              <a:buFont typeface="Arial" panose="020B0604020202020204" pitchFamily="34" charset="0"/>
              <a:buChar char="•"/>
            </a:pPr>
            <a:r>
              <a:rPr lang="en-GB" sz="1600" b="0" dirty="0">
                <a:solidFill>
                  <a:schemeClr val="bg1">
                    <a:lumMod val="50000"/>
                  </a:schemeClr>
                </a:solidFill>
              </a:rPr>
              <a:t>E</a:t>
            </a:r>
            <a:r>
              <a:rPr lang="en-US" sz="1600" b="0" dirty="0">
                <a:solidFill>
                  <a:schemeClr val="bg1">
                    <a:lumMod val="50000"/>
                  </a:schemeClr>
                </a:solidFill>
              </a:rPr>
              <a:t>ntity appointed by ISO to fulfil the registration services</a:t>
            </a:r>
          </a:p>
          <a:p>
            <a:pPr marL="285750" indent="-285750">
              <a:lnSpc>
                <a:spcPct val="100000"/>
              </a:lnSpc>
              <a:spcBef>
                <a:spcPts val="600"/>
              </a:spcBef>
              <a:buFont typeface="Arial" panose="020B0604020202020204" pitchFamily="34" charset="0"/>
              <a:buChar char="•"/>
            </a:pPr>
            <a:r>
              <a:rPr lang="en-US" sz="1600" b="0" dirty="0">
                <a:solidFill>
                  <a:schemeClr val="bg1">
                    <a:lumMod val="50000"/>
                  </a:schemeClr>
                </a:solidFill>
              </a:rPr>
              <a:t>Reports to ISO TC 68/SC 9, that is responsible for the management and oversight of the ISO 20022 standard. </a:t>
            </a:r>
          </a:p>
          <a:p>
            <a:pPr marL="285750" indent="-285750">
              <a:lnSpc>
                <a:spcPct val="100000"/>
              </a:lnSpc>
              <a:spcBef>
                <a:spcPts val="600"/>
              </a:spcBef>
              <a:buFont typeface="Arial" panose="020B0604020202020204" pitchFamily="34" charset="0"/>
              <a:buChar char="•"/>
            </a:pPr>
            <a:r>
              <a:rPr lang="en-US" sz="1600" b="0" dirty="0">
                <a:solidFill>
                  <a:schemeClr val="bg1">
                    <a:lumMod val="50000"/>
                  </a:schemeClr>
                </a:solidFill>
              </a:rPr>
              <a:t>Maintains an accurate ISO 20022 financial repository</a:t>
            </a:r>
          </a:p>
          <a:p>
            <a:pPr marL="285750" indent="-285750">
              <a:lnSpc>
                <a:spcPct val="100000"/>
              </a:lnSpc>
              <a:spcBef>
                <a:spcPts val="600"/>
              </a:spcBef>
              <a:buFont typeface="Arial" panose="020B0604020202020204" pitchFamily="34" charset="0"/>
              <a:buChar char="•"/>
            </a:pPr>
            <a:r>
              <a:rPr lang="en-US" sz="1600" b="0" dirty="0">
                <a:solidFill>
                  <a:schemeClr val="bg1">
                    <a:lumMod val="50000"/>
                  </a:schemeClr>
                </a:solidFill>
              </a:rPr>
              <a:t>Provides the registration services, including the maintenance of the www.iso20022.org website.</a:t>
            </a:r>
          </a:p>
          <a:p>
            <a:pPr marL="285750" indent="-285750">
              <a:lnSpc>
                <a:spcPct val="100000"/>
              </a:lnSpc>
              <a:spcBef>
                <a:spcPts val="600"/>
              </a:spcBef>
              <a:buFont typeface="Arial" panose="020B0604020202020204" pitchFamily="34" charset="0"/>
              <a:buChar char="•"/>
            </a:pPr>
            <a:r>
              <a:rPr lang="en-US" sz="1600" b="0" dirty="0">
                <a:solidFill>
                  <a:schemeClr val="bg1">
                    <a:lumMod val="50000"/>
                  </a:schemeClr>
                </a:solidFill>
              </a:rPr>
              <a:t>Ensures compliance of developed ISO 20022 repository items with the approved technical specifications</a:t>
            </a:r>
          </a:p>
          <a:p>
            <a:pPr marL="285750" indent="-285750">
              <a:lnSpc>
                <a:spcPct val="100000"/>
              </a:lnSpc>
              <a:spcBef>
                <a:spcPts val="600"/>
              </a:spcBef>
              <a:buFont typeface="Arial" panose="020B0604020202020204" pitchFamily="34" charset="0"/>
              <a:buChar char="•"/>
            </a:pPr>
            <a:r>
              <a:rPr lang="en-US" sz="1600" b="0" dirty="0">
                <a:solidFill>
                  <a:schemeClr val="bg1">
                    <a:lumMod val="50000"/>
                  </a:schemeClr>
                </a:solidFill>
              </a:rPr>
              <a:t>Publishes the financial repository on the www.iso20022.org website.</a:t>
            </a:r>
          </a:p>
          <a:p>
            <a:pPr marL="285750" indent="-285750">
              <a:lnSpc>
                <a:spcPct val="100000"/>
              </a:lnSpc>
              <a:spcBef>
                <a:spcPts val="600"/>
              </a:spcBef>
              <a:buFont typeface="Arial" panose="020B0604020202020204" pitchFamily="34" charset="0"/>
              <a:buChar char="•"/>
            </a:pPr>
            <a:r>
              <a:rPr lang="en-US" sz="1600" b="0" dirty="0">
                <a:solidFill>
                  <a:schemeClr val="bg1">
                    <a:lumMod val="50000"/>
                  </a:schemeClr>
                </a:solidFill>
              </a:rPr>
              <a:t>Full member of the Registration Management Group and its sub-groups, the Standards Evaluation Groups and the Technical Support Group. </a:t>
            </a:r>
          </a:p>
          <a:p>
            <a:pPr marL="285750" indent="-285750">
              <a:lnSpc>
                <a:spcPct val="100000"/>
              </a:lnSpc>
              <a:spcBef>
                <a:spcPts val="600"/>
              </a:spcBef>
              <a:buFont typeface="Arial" panose="020B0604020202020204" pitchFamily="34" charset="0"/>
              <a:buChar char="•"/>
            </a:pPr>
            <a:r>
              <a:rPr lang="en-US" sz="1600" b="0" dirty="0">
                <a:solidFill>
                  <a:schemeClr val="bg1">
                    <a:lumMod val="50000"/>
                  </a:schemeClr>
                </a:solidFill>
              </a:rPr>
              <a:t>Maintains the relationships with the different ISO 20022 governance bodies helping the RMG, which includes maintaining the official member lists management of the RMG, SEG/</a:t>
            </a:r>
            <a:r>
              <a:rPr lang="en-US" sz="1600" b="0" dirty="0" err="1">
                <a:solidFill>
                  <a:schemeClr val="bg1">
                    <a:lumMod val="50000"/>
                  </a:schemeClr>
                </a:solidFill>
              </a:rPr>
              <a:t>SubSEGs</a:t>
            </a:r>
            <a:r>
              <a:rPr lang="en-US" sz="1600" b="0">
                <a:solidFill>
                  <a:schemeClr val="bg1">
                    <a:lumMod val="50000"/>
                  </a:schemeClr>
                </a:solidFill>
              </a:rPr>
              <a:t>/ETs </a:t>
            </a:r>
            <a:r>
              <a:rPr lang="en-US" sz="1600" b="0" dirty="0">
                <a:solidFill>
                  <a:schemeClr val="bg1">
                    <a:lumMod val="50000"/>
                  </a:schemeClr>
                </a:solidFill>
              </a:rPr>
              <a:t>and TSG</a:t>
            </a:r>
            <a:endParaRPr lang="en-GB" sz="1600" b="1" kern="0" dirty="0">
              <a:solidFill>
                <a:schemeClr val="bg1">
                  <a:lumMod val="50000"/>
                </a:schemeClr>
              </a:solidFill>
              <a:cs typeface="Arial"/>
            </a:endParaRPr>
          </a:p>
        </p:txBody>
      </p:sp>
      <p:sp>
        <p:nvSpPr>
          <p:cNvPr id="9" name="Content Placeholder 2">
            <a:extLst>
              <a:ext uri="{FF2B5EF4-FFF2-40B4-BE49-F238E27FC236}">
                <a16:creationId xmlns:a16="http://schemas.microsoft.com/office/drawing/2014/main" id="{7288DEF5-4F19-487D-9F87-7D15FCC60CE3}"/>
              </a:ext>
            </a:extLst>
          </p:cNvPr>
          <p:cNvSpPr txBox="1">
            <a:spLocks/>
          </p:cNvSpPr>
          <p:nvPr/>
        </p:nvSpPr>
        <p:spPr>
          <a:xfrm>
            <a:off x="856966" y="5798620"/>
            <a:ext cx="10158866" cy="664904"/>
          </a:xfrm>
          <a:prstGeom prst="rect">
            <a:avLst/>
          </a:prstGeom>
          <a:solidFill>
            <a:srgbClr val="C00000"/>
          </a:solidFill>
          <a:ln w="19050">
            <a:solidFill>
              <a:srgbClr val="009BBB"/>
            </a:solidFill>
          </a:ln>
        </p:spPr>
        <p:txBody>
          <a:bodyPr lIns="91440" tIns="45720" rIns="91440" bIns="45720" anchor="t"/>
          <a:lst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Arial" panose="020B0604020202020204" pitchFamily="34" charset="0"/>
                <a:ea typeface="+mn-ea"/>
                <a:cs typeface="Arial"/>
              </a:rPr>
              <a:t>For any questions, please contact us at iso20022ra@iso20022.org</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a:endParaRPr>
          </a:p>
        </p:txBody>
      </p:sp>
      <p:pic>
        <p:nvPicPr>
          <p:cNvPr id="3" name="Picture 42">
            <a:extLst>
              <a:ext uri="{FF2B5EF4-FFF2-40B4-BE49-F238E27FC236}">
                <a16:creationId xmlns:a16="http://schemas.microsoft.com/office/drawing/2014/main" id="{6543C0E7-EBF4-75D1-2423-8B95E000C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8994" y="234416"/>
            <a:ext cx="8620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7">
            <a:extLst>
              <a:ext uri="{FF2B5EF4-FFF2-40B4-BE49-F238E27FC236}">
                <a16:creationId xmlns:a16="http://schemas.microsoft.com/office/drawing/2014/main" id="{E026CEF4-3781-B797-252A-19190A67D7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31363" y="531072"/>
            <a:ext cx="1202760" cy="412168"/>
          </a:xfrm>
          <a:prstGeom prst="rect">
            <a:avLst/>
          </a:prstGeom>
        </p:spPr>
      </p:pic>
      <p:sp>
        <p:nvSpPr>
          <p:cNvPr id="5" name="Footer Placeholder 4">
            <a:extLst>
              <a:ext uri="{FF2B5EF4-FFF2-40B4-BE49-F238E27FC236}">
                <a16:creationId xmlns:a16="http://schemas.microsoft.com/office/drawing/2014/main" id="{C07C548E-40B8-4A76-4D6C-95A0BB82DD94}"/>
              </a:ext>
            </a:extLst>
          </p:cNvPr>
          <p:cNvSpPr>
            <a:spLocks noGrp="1"/>
          </p:cNvSpPr>
          <p:nvPr>
            <p:ph type="ftr" sz="quarter" idx="11"/>
          </p:nvPr>
        </p:nvSpPr>
        <p:spPr/>
        <p:txBody>
          <a:bodyPr/>
          <a:lstStyle/>
          <a:p>
            <a:pPr>
              <a:defRPr/>
            </a:pPr>
            <a:r>
              <a:rPr lang="en-US"/>
              <a:t>ISO 20022 Welcome Packet_2024</a:t>
            </a:r>
          </a:p>
        </p:txBody>
      </p:sp>
    </p:spTree>
    <p:extLst>
      <p:ext uri="{BB962C8B-B14F-4D97-AF65-F5344CB8AC3E}">
        <p14:creationId xmlns:p14="http://schemas.microsoft.com/office/powerpoint/2010/main" val="431266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ntroduction to ISO 20022 – Universal financial industry message scheme&amp;quot;&quot;/&gt;&lt;property id=&quot;20307&quot; value=&quot;256&quot;/&gt;&lt;/object&gt;&lt;object type=&quot;3&quot; unique_id=&quot;10005&quot;&gt;&lt;property id=&quot;20148&quot; value=&quot;5&quot;/&gt;&lt;property id=&quot;20300&quot; value=&quot;Slide 2 - &amp;quot;Agenda&amp;quot;&quot;/&gt;&lt;property id=&quot;20307&quot; value=&quot;257&quot;/&gt;&lt;/object&gt;&lt;object type=&quot;3&quot; unique_id=&quot;10006&quot;&gt;&lt;property id=&quot;20148&quot; value=&quot;5&quot;/&gt;&lt;property id=&quot;20300&quot; value=&quot;Slide 3 - &amp;quot;The ISO 20022 value proposition (1/5)&amp;quot;&quot;/&gt;&lt;property id=&quot;20307&quot; value=&quot;258&quot;/&gt;&lt;/object&gt;&lt;object type=&quot;3&quot; unique_id=&quot;10007&quot;&gt;&lt;property id=&quot;20148&quot; value=&quot;5&quot;/&gt;&lt;property id=&quot;20300&quot; value=&quot;Slide 4 - &amp;quot;The ISO 20022 value proposition (2/5)&amp;quot;&quot;/&gt;&lt;property id=&quot;20307&quot; value=&quot;259&quot;/&gt;&lt;/object&gt;&lt;object type=&quot;3&quot; unique_id=&quot;10008&quot;&gt;&lt;property id=&quot;20148&quot; value=&quot;5&quot;/&gt;&lt;property id=&quot;20300&quot; value=&quot;Slide 5 - &amp;quot;The ISO 20022 value proposition (3/5)&amp;quot;&quot;/&gt;&lt;property id=&quot;20307&quot; value=&quot;260&quot;/&gt;&lt;/object&gt;&lt;object type=&quot;3&quot; unique_id=&quot;10009&quot;&gt;&lt;property id=&quot;20148&quot; value=&quot;5&quot;/&gt;&lt;property id=&quot;20300&quot; value=&quot;Slide 6 - &amp;quot;The ISO 20022 value proposition (4/5)&amp;quot;&quot;/&gt;&lt;property id=&quot;20307&quot; value=&quot;261&quot;/&gt;&lt;/object&gt;&lt;object type=&quot;3&quot; unique_id=&quot;10010&quot;&gt;&lt;property id=&quot;20148&quot; value=&quot;5&quot;/&gt;&lt;property id=&quot;20300&quot; value=&quot;Slide 7 - &amp;quot;The ISO 20022 value proposition (5/5)&amp;quot;&quot;/&gt;&lt;property id=&quot;20307&quot; value=&quot;262&quot;/&gt;&lt;/object&gt;&lt;object type=&quot;3&quot; unique_id=&quot;10011&quot;&gt;&lt;property id=&quot;20148&quot; value=&quot;5&quot;/&gt;&lt;property id=&quot;20300&quot; value=&quot;Slide 8 - &amp;quot;ISO 20022&amp;#x0D;&amp;#x0A;Illustrating business modelling&amp;quot;&quot;/&gt;&lt;property id=&quot;20307&quot; value=&quot;263&quot;/&gt;&lt;/object&gt;&lt;object type=&quot;3&quot; unique_id=&quot;10012&quot;&gt;&lt;property id=&quot;20148&quot; value=&quot;5&quot;/&gt;&lt;property id=&quot;20300&quot; value=&quot;Slide 9 - &amp;quot;The ISO 20022 recipe&amp;#x0D;&amp;#x0A;Main ingredients (1/2):&amp;quot;&quot;/&gt;&lt;property id=&quot;20307&quot; value=&quot;264&quot;/&gt;&lt;/object&gt;&lt;object type=&quot;3&quot; unique_id=&quot;10013&quot;&gt;&lt;property id=&quot;20148&quot; value=&quot;5&quot;/&gt;&lt;property id=&quot;20300&quot; value=&quot;Slide 10 - &amp;quot;The ISO 20022 recipe&amp;#x0D;&amp;#x0A;Main ingredients (2/2):&amp;quot;&quot;/&gt;&lt;property id=&quot;20307&quot; value=&quot;265&quot;/&gt;&lt;/object&gt;&lt;object type=&quot;3&quot; unique_id=&quot;10014&quot;&gt;&lt;property id=&quot;20148&quot; value=&quot;5&quot;/&gt;&lt;property id=&quot;20300&quot; value=&quot;Slide 11 - &amp;quot;The six parts of ISO 20022&amp;quot;&quot;/&gt;&lt;property id=&quot;20307&quot; value=&quot;266&quot;/&gt;&lt;/object&gt;&lt;object type=&quot;3&quot; unique_id=&quot;10015&quot;&gt;&lt;property id=&quot;20148&quot; value=&quot;5&quot;/&gt;&lt;property id=&quot;20300&quot; value=&quot;Slide 12 - &amp;quot;ISO 20022: The actors (1/2)&amp;quot;&quot;/&gt;&lt;property id=&quot;20307&quot; value=&quot;267&quot;/&gt;&lt;/object&gt;&lt;object type=&quot;3&quot; unique_id=&quot;10016&quot;&gt;&lt;property id=&quot;20148&quot; value=&quot;5&quot;/&gt;&lt;property id=&quot;20300&quot; value=&quot;Slide 13 - &amp;quot;ISO 20022: The actors (2/2)&amp;quot;&quot;/&gt;&lt;property id=&quot;20307&quot; value=&quot;268&quot;/&gt;&lt;/object&gt;&lt;object type=&quot;3&quot; unique_id=&quot;10017&quot;&gt;&lt;property id=&quot;20148&quot; value=&quot;5&quot;/&gt;&lt;property id=&quot;20300&quot; value=&quot;Slide 14 - &amp;quot;ISO 20022  &amp;#x0D;&amp;#x0A;The registration process (1/3)&amp;quot;&quot;/&gt;&lt;property id=&quot;20307&quot; value=&quot;309&quot;/&gt;&lt;/object&gt;&lt;object type=&quot;3&quot; unique_id=&quot;10018&quot;&gt;&lt;property id=&quot;20148&quot; value=&quot;5&quot;/&gt;&lt;property id=&quot;20300&quot; value=&quot;Slide 15 - &amp;quot;ISO 20022  &amp;#x0D;&amp;#x0A;The registration process (2/3)&amp;quot;&quot;/&gt;&lt;property id=&quot;20307&quot; value=&quot;318&quot;/&gt;&lt;/object&gt;&lt;object type=&quot;3&quot; unique_id=&quot;10019&quot;&gt;&lt;property id=&quot;20148&quot; value=&quot;5&quot;/&gt;&lt;property id=&quot;20300&quot; value=&quot;Slide 16 - &amp;quot;ISO 20022 registration process (3/3)&amp;#x0D;&amp;#x0A;Yearly maintenance process&amp;quot;&quot;/&gt;&lt;property id=&quot;20307&quot; value=&quot;317&quot;/&gt;&lt;/object&gt;&lt;object type=&quot;3&quot; unique_id=&quot;10020&quot;&gt;&lt;property id=&quot;20148&quot; value=&quot;5&quot;/&gt;&lt;property id=&quot;20300&quot; value=&quot;Slide 17 - &amp;quot;ISO 20022 - The Financial Repository&amp;quot;&quot;/&gt;&lt;property id=&quot;20307&quot; value=&quot;272&quot;/&gt;&lt;/object&gt;&lt;object type=&quot;3&quot; unique_id=&quot;10021&quot;&gt;&lt;property id=&quot;20148&quot; value=&quot;5&quot;/&gt;&lt;property id=&quot;20300&quot; value=&quot;Slide 18 - &amp;quot;ISO 20022&amp;quot;&quot;/&gt;&lt;property id=&quot;20307&quot; value=&quot;304&quot;/&gt;&lt;/object&gt;&lt;object type=&quot;3&quot; unique_id=&quot;10022&quot;&gt;&lt;property id=&quot;20148&quot; value=&quot;5&quot;/&gt;&lt;property id=&quot;20300&quot; value=&quot;Slide 19 - &amp;quot;ISO 20022 - The Deployment&amp;quot;&quot;/&gt;&lt;property id=&quot;20307&quot; value=&quot;273&quot;/&gt;&lt;/object&gt;&lt;object type=&quot;3&quot; unique_id=&quot;10023&quot;&gt;&lt;property id=&quot;20148&quot; value=&quot;5&quot;/&gt;&lt;property id=&quot;20300&quot; value=&quot;Slide 20 - &amp;quot;ISO 20022 &amp;#x0D;&amp;#x0A;How does it fit into the ISO structure?&amp;quot;&quot;/&gt;&lt;property id=&quot;20307&quot; value=&quot;274&quot;/&gt;&lt;/object&gt;&lt;object type=&quot;3&quot; unique_id=&quot;10024&quot;&gt;&lt;property id=&quot;20148&quot; value=&quot;5&quot;/&gt;&lt;property id=&quot;20300&quot; value=&quot;Slide 21 - &amp;quot;ISO 20022 &amp;#x0D;&amp;#x0A;Registration Management Group (RMG)&amp;quot;&quot;/&gt;&lt;property id=&quot;20307&quot; value=&quot;275&quot;/&gt;&lt;/object&gt;&lt;object type=&quot;3&quot; unique_id=&quot;10025&quot;&gt;&lt;property id=&quot;20148&quot; value=&quot;5&quot;/&gt;&lt;property id=&quot;20300&quot; value=&quot;Slide 22 - &amp;quot;ISO 20022 – The Payments SEG (1/3)&amp;quot;&quot;/&gt;&lt;property id=&quot;20307&quot; value=&quot;276&quot;/&gt;&lt;/object&gt;&lt;object type=&quot;3&quot; unique_id=&quot;10026&quot;&gt;&lt;property id=&quot;20148&quot; value=&quot;5&quot;/&gt;&lt;property id=&quot;20300&quot; value=&quot;Slide 23 - &amp;quot;ISO 20022 – The Payments SEG (2/3)&amp;quot;&quot;/&gt;&lt;property id=&quot;20307&quot; value=&quot;277&quot;/&gt;&lt;/object&gt;&lt;object type=&quot;3&quot; unique_id=&quot;10027&quot;&gt;&lt;property id=&quot;20148&quot; value=&quot;5&quot;/&gt;&lt;property id=&quot;20300&quot; value=&quot;Slide 24 - &amp;quot;ISO 20022 – The Payments SEG (3/3)&amp;quot;&quot;/&gt;&lt;property id=&quot;20307&quot; value=&quot;278&quot;/&gt;&lt;/object&gt;&lt;object type=&quot;3&quot; unique_id=&quot;10028&quot;&gt;&lt;property id=&quot;20148&quot; value=&quot;5&quot;/&gt;&lt;property id=&quot;20300&quot; value=&quot;Slide 25 - &amp;quot;ISO 20022 – The Securities SEG (1/3)&amp;quot;&quot;/&gt;&lt;property id=&quot;20307&quot; value=&quot;279&quot;/&gt;&lt;/object&gt;&lt;object type=&quot;3&quot; unique_id=&quot;10029&quot;&gt;&lt;property id=&quot;20148&quot; value=&quot;5&quot;/&gt;&lt;property id=&quot;20300&quot; value=&quot;Slide 26 - &amp;quot;ISO 20022 – The Securities SEG (2/3)&amp;quot;&quot;/&gt;&lt;property id=&quot;20307&quot; value=&quot;280&quot;/&gt;&lt;/object&gt;&lt;object type=&quot;3&quot; unique_id=&quot;10030&quot;&gt;&lt;property id=&quot;20148&quot; value=&quot;5&quot;/&gt;&lt;property id=&quot;20300&quot; value=&quot;Slide 27 - &amp;quot;ISO 20022 – The Securities SEG (3/3)&amp;quot;&quot;/&gt;&lt;property id=&quot;20307&quot; value=&quot;281&quot;/&gt;&lt;/object&gt;&lt;object type=&quot;3&quot; unique_id=&quot;10031&quot;&gt;&lt;property id=&quot;20148&quot; value=&quot;5&quot;/&gt;&lt;property id=&quot;20300&quot; value=&quot;Slide 28 - &amp;quot;Looking at the advantages ISO 20022 brings over ISO 15022&amp;quot;&quot;/&gt;&lt;property id=&quot;20307&quot; value=&quot;282&quot;/&gt;&lt;/object&gt;&lt;object type=&quot;3&quot; unique_id=&quot;10032&quot;&gt;&lt;property id=&quot;20148&quot; value=&quot;5&quot;/&gt;&lt;property id=&quot;20300&quot; value=&quot;Slide 29 - &amp;quot;ISO 20022 – The FX SEG (1/3)&amp;quot;&quot;/&gt;&lt;property id=&quot;20307&quot; value=&quot;283&quot;/&gt;&lt;/object&gt;&lt;object type=&quot;3&quot; unique_id=&quot;10033&quot;&gt;&lt;property id=&quot;20148&quot; value=&quot;5&quot;/&gt;&lt;property id=&quot;20300&quot; value=&quot;Slide 30 - &amp;quot;ISO 20022 – The FX SEG (2/3)&amp;quot;&quot;/&gt;&lt;property id=&quot;20307&quot; value=&quot;284&quot;/&gt;&lt;/object&gt;&lt;object type=&quot;3&quot; unique_id=&quot;10034&quot;&gt;&lt;property id=&quot;20148&quot; value=&quot;5&quot;/&gt;&lt;property id=&quot;20300&quot; value=&quot;Slide 31 - &amp;quot;ISO 20022 – The FX SEG (3/3)&amp;quot;&quot;/&gt;&lt;property id=&quot;20307&quot; value=&quot;286&quot;/&gt;&lt;/object&gt;&lt;object type=&quot;3&quot; unique_id=&quot;10035&quot;&gt;&lt;property id=&quot;20148&quot; value=&quot;5&quot;/&gt;&lt;property id=&quot;20300&quot; value=&quot;Slide 32 - &amp;quot;ISO 20022  &amp;#x0D;&amp;#x0A;The Trade Services SEG (1/3)&amp;quot;&quot;/&gt;&lt;property id=&quot;20307&quot; value=&quot;287&quot;/&gt;&lt;/object&gt;&lt;object type=&quot;3&quot; unique_id=&quot;10036&quot;&gt;&lt;property id=&quot;20148&quot; value=&quot;5&quot;/&gt;&lt;property id=&quot;20300&quot; value=&quot;Slide 33 - &amp;quot;ISO 20022  &amp;#x0D;&amp;#x0A;The Trade Services SEG (2/3)&amp;quot;&quot;/&gt;&lt;property id=&quot;20307&quot; value=&quot;288&quot;/&gt;&lt;/object&gt;&lt;object type=&quot;3&quot; unique_id=&quot;10037&quot;&gt;&lt;property id=&quot;20148&quot; value=&quot;5&quot;/&gt;&lt;property id=&quot;20300&quot; value=&quot;Slide 34 - &amp;quot;ISO 20022  &amp;#x0D;&amp;#x0A;The Trade Services SEG (3/3)&amp;quot;&quot;/&gt;&lt;property id=&quot;20307&quot; value=&quot;289&quot;/&gt;&lt;/object&gt;&lt;object type=&quot;3&quot; unique_id=&quot;10038&quot;&gt;&lt;property id=&quot;20148&quot; value=&quot;5&quot;/&gt;&lt;property id=&quot;20300&quot; value=&quot;Slide 35 - &amp;quot;ISO 20022 – The Cards &amp;amp; Related Retail Financial Services SEG (1/3)&amp;quot;&quot;/&gt;&lt;property id=&quot;20307&quot; value=&quot;290&quot;/&gt;&lt;/object&gt;&lt;object type=&quot;3&quot; unique_id=&quot;10039&quot;&gt;&lt;property id=&quot;20148&quot; value=&quot;5&quot;/&gt;&lt;property id=&quot;20300&quot; value=&quot;Slide 36 - &amp;quot;ISO 20022 – The Cards &amp;amp; Related Retail Financial Services SEG (2/3)&amp;quot;&quot;/&gt;&lt;property id=&quot;20307&quot; value=&quot;291&quot;/&gt;&lt;/object&gt;&lt;object type=&quot;3&quot; unique_id=&quot;10040&quot;&gt;&lt;property id=&quot;20148&quot; value=&quot;5&quot;/&gt;&lt;property id=&quot;20300&quot; value=&quot;Slide 37 - &amp;quot;ISO 20022 – The Cards &amp;amp; Related Retail Financial Services SEG (3/3)&amp;quot;&quot;/&gt;&lt;property id=&quot;20307&quot; value=&quot;292&quot;/&gt;&lt;/object&gt;&lt;object type=&quot;3&quot; unique_id=&quot;10041&quot;&gt;&lt;property id=&quot;20148&quot; value=&quot;5&quot;/&gt;&lt;property id=&quot;20300&quot; value=&quot;Slide 38 - &amp;quot;ISO 20022 – Technical Support Group &amp;quot;&quot;/&gt;&lt;property id=&quot;20307&quot; value=&quot;293&quot;/&gt;&lt;/object&gt;&lt;object type=&quot;3&quot; unique_id=&quot;10042&quot;&gt;&lt;property id=&quot;20148&quot; value=&quot;5&quot;/&gt;&lt;property id=&quot;20300&quot; value=&quot;Slide 39 - &amp;quot;Continuing with today’s agenda…&amp;quot;&quot;/&gt;&lt;property id=&quot;20307&quot; value=&quot;294&quot;/&gt;&lt;/object&gt;&lt;object type=&quot;3&quot; unique_id=&quot;10043&quot;&gt;&lt;property id=&quot;20148&quot; value=&quot;5&quot;/&gt;&lt;property id=&quot;20300&quot; value=&quot;Slide 40 - &amp;quot;Harmonising across all industries&amp;#x0D;&amp;#x0A; with UN/CEFACT&amp;quot;&quot;/&gt;&lt;property id=&quot;20307&quot; value=&quot;295&quot;/&gt;&lt;/object&gt;&lt;object type=&quot;3&quot; unique_id=&quot;10044&quot;&gt;&lt;property id=&quot;20148&quot; value=&quot;5&quot;/&gt;&lt;property id=&quot;20300&quot; value=&quot;Slide 41 - &amp;quot;Harmonisation between ISO and &amp;#x0D;&amp;#x0A;UN/CEFACT&amp;quot;&quot;/&gt;&lt;property id=&quot;20307&quot; value=&quot;296&quot;/&gt;&lt;/object&gt;&lt;object type=&quot;3&quot; unique_id=&quot;10045&quot;&gt;&lt;property id=&quot;20148&quot; value=&quot;5&quot;/&gt;&lt;property id=&quot;20300&quot; value=&quot;Slide 42&quot;/&gt;&lt;property id=&quot;20307&quot; value=&quot;312&quot;/&gt;&lt;/object&gt;&lt;object type=&quot;3&quot; unique_id=&quot;10046&quot;&gt;&lt;property id=&quot;20148&quot; value=&quot;5&quot;/&gt;&lt;property id=&quot;20300&quot; value=&quot;Slide 43 - &amp;quot;Continuing with today’s agenda&amp;quot;&quot;/&gt;&lt;property id=&quot;20307&quot; value=&quot;305&quot;/&gt;&lt;/object&gt;&lt;object type=&quot;3&quot; unique_id=&quot;10047&quot;&gt;&lt;property id=&quot;20148&quot; value=&quot;5&quot;/&gt;&lt;property id=&quot;20300&quot; value=&quot;Slide 44&quot;/&gt;&lt;property id=&quot;20307&quot; value=&quot;313&quot;/&gt;&lt;/object&gt;&lt;object type=&quot;3&quot; unique_id=&quot;10048&quot;&gt;&lt;property id=&quot;20148&quot; value=&quot;5&quot;/&gt;&lt;property id=&quot;20300&quot; value=&quot;Slide 45 - &amp;quot;ISO 20022 compliance at model level &amp;quot;&quot;/&gt;&lt;property id=&quot;20307&quot; value=&quot;314&quot;/&gt;&lt;/object&gt;&lt;object type=&quot;3&quot; unique_id=&quot;10049&quot;&gt;&lt;property id=&quot;20148&quot; value=&quot;5&quot;/&gt;&lt;property id=&quot;20300&quot; value=&quot;Slide 46 - &amp;quot;ISO 20022 compliance at model level &amp;quot;&quot;/&gt;&lt;property id=&quot;20307&quot; value=&quot;315&quot;/&gt;&lt;/object&gt;&lt;object type=&quot;3&quot; unique_id=&quot;10050&quot;&gt;&lt;property id=&quot;20148&quot; value=&quot;5&quot;/&gt;&lt;property id=&quot;20300&quot; value=&quot;Slide 47 - &amp;quot;“Investment Roadmap” &amp;#x0D;&amp;#x0A;for ISO, FIX, XBRL and FpML syntaxes &amp;quot;&quot;/&gt;&lt;property id=&quot;20307&quot; value=&quot;316&quot;/&gt;&lt;/object&gt;&lt;object type=&quot;3&quot; unique_id=&quot;10051&quot;&gt;&lt;property id=&quot;20148&quot; value=&quot;5&quot;/&gt;&lt;property id=&quot;20300&quot; value=&quot;Slide 48 - &amp;quot;Interoperability in the customer-to-bank payment domain &amp;quot;&quot;/&gt;&lt;property id=&quot;20307&quot; value=&quot;299&quot;/&gt;&lt;/object&gt;&lt;object type=&quot;3&quot; unique_id=&quot;10052&quot;&gt;&lt;property id=&quot;20148&quot; value=&quot;5&quot;/&gt;&lt;property id=&quot;20300&quot; value=&quot;Slide 49 - &amp;quot;Interoperability in the customer-to-bank payment domain &amp;quot;&quot;/&gt;&lt;property id=&quot;20307&quot; value=&quot;300&quot;/&gt;&lt;/object&gt;&lt;object type=&quot;3&quot; unique_id=&quot;10053&quot;&gt;&lt;property id=&quot;20148&quot; value=&quot;5&quot;/&gt;&lt;property id=&quot;20300&quot; value=&quot;Slide 50&quot;/&gt;&lt;property id=&quot;20307&quot; value=&quot;301&quot;/&gt;&lt;/object&gt;&lt;object type=&quot;3&quot; unique_id=&quot;10054&quot;&gt;&lt;property id=&quot;20148&quot; value=&quot;5&quot;/&gt;&lt;property id=&quot;20300&quot; value=&quot;Slide 51 - &amp;quot;Interoperability in the customer-to-bank payment domain &amp;quot;&quot;/&gt;&lt;property id=&quot;20307&quot; value=&quot;302&quot;/&gt;&lt;/object&gt;&lt;object type=&quot;3&quot; unique_id=&quot;10055&quot;&gt;&lt;property id=&quot;20148&quot; value=&quot;5&quot;/&gt;&lt;property id=&quot;20300&quot; value=&quot;Slide 52&quot;/&gt;&lt;property id=&quot;20307&quot; value=&quot;303&quot;/&gt;&lt;/object&gt;&lt;/object&gt;&lt;/object&gt;&lt;/database&gt;"/>
  <p:tag name="SECTOMILLISECCONVERTED" val="1"/>
</p:tagLst>
</file>

<file path=ppt/theme/theme1.xml><?xml version="1.0" encoding="utf-8"?>
<a:theme xmlns:a="http://schemas.openxmlformats.org/drawingml/2006/main" name="PPT_tpl_17Sep2004_v5[1]">
  <a:themeElements>
    <a:clrScheme name="">
      <a:dk1>
        <a:srgbClr val="4ED8F4"/>
      </a:dk1>
      <a:lt1>
        <a:srgbClr val="FFFFFF"/>
      </a:lt1>
      <a:dk2>
        <a:srgbClr val="0056BE"/>
      </a:dk2>
      <a:lt2>
        <a:srgbClr val="FFFFFF"/>
      </a:lt2>
      <a:accent1>
        <a:srgbClr val="FF6600"/>
      </a:accent1>
      <a:accent2>
        <a:srgbClr val="003399"/>
      </a:accent2>
      <a:accent3>
        <a:srgbClr val="AAB4DB"/>
      </a:accent3>
      <a:accent4>
        <a:srgbClr val="DADADA"/>
      </a:accent4>
      <a:accent5>
        <a:srgbClr val="FFB8AA"/>
      </a:accent5>
      <a:accent6>
        <a:srgbClr val="002D8A"/>
      </a:accent6>
      <a:hlink>
        <a:srgbClr val="011A69"/>
      </a:hlink>
      <a:folHlink>
        <a:srgbClr val="0CC5F0"/>
      </a:folHlink>
    </a:clrScheme>
    <a:fontScheme name="PPT_tpl_17Sep2004_v5[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2"/>
        </a:solidFill>
        <a:ln w="12700" cap="flat" cmpd="sng" algn="ctr">
          <a:solidFill>
            <a:schemeClr val="bg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2400" b="0" i="0" u="none" strike="noStrike" cap="none" normalizeH="0" baseline="0" smtClean="0">
            <a:ln>
              <a:noFill/>
            </a:ln>
            <a:solidFill>
              <a:schemeClr val="tx1"/>
            </a:solidFill>
            <a:effectLst/>
            <a:latin typeface="Arial" charset="0"/>
          </a:defRPr>
        </a:defPPr>
      </a:lstStyle>
    </a:lnDef>
  </a:objectDefaults>
  <a:extraClrSchemeLst>
    <a:extraClrScheme>
      <a:clrScheme name="PPT_tpl_17Sep2004_v5[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T_tpl_17Sep2004_v5[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T_tpl_17Sep2004_v5[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T_tpl_17Sep2004_v5[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T_tpl_17Sep2004_v5[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T_tpl_17Sep2004_v5[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T_tpl_17Sep2004_v5[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PT_tpl_17Sep2004_v5[1] 8">
        <a:dk1>
          <a:srgbClr val="A2C1FE"/>
        </a:dk1>
        <a:lt1>
          <a:srgbClr val="FFFFFF"/>
        </a:lt1>
        <a:dk2>
          <a:srgbClr val="0028A3"/>
        </a:dk2>
        <a:lt2>
          <a:srgbClr val="FFB730"/>
        </a:lt2>
        <a:accent1>
          <a:srgbClr val="3399FF"/>
        </a:accent1>
        <a:accent2>
          <a:srgbClr val="063DE8"/>
        </a:accent2>
        <a:accent3>
          <a:srgbClr val="AAACCE"/>
        </a:accent3>
        <a:accent4>
          <a:srgbClr val="DADADA"/>
        </a:accent4>
        <a:accent5>
          <a:srgbClr val="ADCAFF"/>
        </a:accent5>
        <a:accent6>
          <a:srgbClr val="0536D2"/>
        </a:accent6>
        <a:hlink>
          <a:srgbClr val="FC0128"/>
        </a:hlink>
        <a:folHlink>
          <a:srgbClr val="009999"/>
        </a:folHlink>
      </a:clrScheme>
      <a:clrMap bg1="dk2" tx1="lt1" bg2="dk1" tx2="lt2" accent1="accent1" accent2="accent2" accent3="accent3" accent4="accent4" accent5="accent5" accent6="accent6" hlink="hlink" folHlink="folHlink"/>
    </a:extraClrScheme>
    <a:extraClrScheme>
      <a:clrScheme name="PPT_tpl_17Sep2004_v5[1] 9">
        <a:dk1>
          <a:srgbClr val="A2C1FE"/>
        </a:dk1>
        <a:lt1>
          <a:srgbClr val="FFFFFF"/>
        </a:lt1>
        <a:dk2>
          <a:srgbClr val="0028A3"/>
        </a:dk2>
        <a:lt2>
          <a:srgbClr val="FFB730"/>
        </a:lt2>
        <a:accent1>
          <a:srgbClr val="3399FF"/>
        </a:accent1>
        <a:accent2>
          <a:srgbClr val="063DE8"/>
        </a:accent2>
        <a:accent3>
          <a:srgbClr val="AAACCE"/>
        </a:accent3>
        <a:accent4>
          <a:srgbClr val="DADADA"/>
        </a:accent4>
        <a:accent5>
          <a:srgbClr val="ADCAFF"/>
        </a:accent5>
        <a:accent6>
          <a:srgbClr val="0536D2"/>
        </a:accent6>
        <a:hlink>
          <a:srgbClr val="FC0128"/>
        </a:hlink>
        <a:folHlink>
          <a:srgbClr val="66FFFF"/>
        </a:folHlink>
      </a:clrScheme>
      <a:clrMap bg1="dk2" tx1="lt1" bg2="dk1" tx2="lt2" accent1="accent1" accent2="accent2" accent3="accent3" accent4="accent4" accent5="accent5" accent6="accent6" hlink="hlink" folHlink="folHlink"/>
    </a:extraClrScheme>
    <a:extraClrScheme>
      <a:clrScheme name="PPT_tpl_17Sep2004_v5[1] 10">
        <a:dk1>
          <a:srgbClr val="4ED8F4"/>
        </a:dk1>
        <a:lt1>
          <a:srgbClr val="FFFFFF"/>
        </a:lt1>
        <a:dk2>
          <a:srgbClr val="0059C2"/>
        </a:dk2>
        <a:lt2>
          <a:srgbClr val="FFFFFF"/>
        </a:lt2>
        <a:accent1>
          <a:srgbClr val="FA9223"/>
        </a:accent1>
        <a:accent2>
          <a:srgbClr val="A2C1FE"/>
        </a:accent2>
        <a:accent3>
          <a:srgbClr val="AAB5DD"/>
        </a:accent3>
        <a:accent4>
          <a:srgbClr val="DADADA"/>
        </a:accent4>
        <a:accent5>
          <a:srgbClr val="FCC7AC"/>
        </a:accent5>
        <a:accent6>
          <a:srgbClr val="92AFE6"/>
        </a:accent6>
        <a:hlink>
          <a:srgbClr val="C8F3FC"/>
        </a:hlink>
        <a:folHlink>
          <a:srgbClr val="66FFFF"/>
        </a:folHlink>
      </a:clrScheme>
      <a:clrMap bg1="dk2" tx1="lt1" bg2="dk1" tx2="lt2" accent1="accent1" accent2="accent2" accent3="accent3" accent4="accent4" accent5="accent5" accent6="accent6" hlink="hlink" folHlink="folHlink"/>
    </a:extraClrScheme>
    <a:extraClrScheme>
      <a:clrScheme name="PPT_tpl_17Sep2004_v5[1] 11">
        <a:dk1>
          <a:srgbClr val="4ED8F4"/>
        </a:dk1>
        <a:lt1>
          <a:srgbClr val="FFFFFF"/>
        </a:lt1>
        <a:dk2>
          <a:srgbClr val="0059C2"/>
        </a:dk2>
        <a:lt2>
          <a:srgbClr val="FFFFFF"/>
        </a:lt2>
        <a:accent1>
          <a:srgbClr val="FF6600"/>
        </a:accent1>
        <a:accent2>
          <a:srgbClr val="A2C1FE"/>
        </a:accent2>
        <a:accent3>
          <a:srgbClr val="AAB5DD"/>
        </a:accent3>
        <a:accent4>
          <a:srgbClr val="DADADA"/>
        </a:accent4>
        <a:accent5>
          <a:srgbClr val="FFB8AA"/>
        </a:accent5>
        <a:accent6>
          <a:srgbClr val="92AFE6"/>
        </a:accent6>
        <a:hlink>
          <a:srgbClr val="C8F3FC"/>
        </a:hlink>
        <a:folHlink>
          <a:srgbClr val="3399FF"/>
        </a:folHlink>
      </a:clrScheme>
      <a:clrMap bg1="dk2" tx1="lt1" bg2="dk1" tx2="lt2" accent1="accent1" accent2="accent2" accent3="accent3" accent4="accent4" accent5="accent5" accent6="accent6" hlink="hlink" folHlink="folHlink"/>
    </a:extraClrScheme>
    <a:extraClrScheme>
      <a:clrScheme name="PPT_tpl_17Sep2004_v5[1] 12">
        <a:dk1>
          <a:srgbClr val="4ED8F4"/>
        </a:dk1>
        <a:lt1>
          <a:srgbClr val="FFFFFF"/>
        </a:lt1>
        <a:dk2>
          <a:srgbClr val="0059C2"/>
        </a:dk2>
        <a:lt2>
          <a:srgbClr val="FFFFFF"/>
        </a:lt2>
        <a:accent1>
          <a:srgbClr val="FF6600"/>
        </a:accent1>
        <a:accent2>
          <a:srgbClr val="A2C1FE"/>
        </a:accent2>
        <a:accent3>
          <a:srgbClr val="AAB5DD"/>
        </a:accent3>
        <a:accent4>
          <a:srgbClr val="DADADA"/>
        </a:accent4>
        <a:accent5>
          <a:srgbClr val="FFB8AA"/>
        </a:accent5>
        <a:accent6>
          <a:srgbClr val="92AFE6"/>
        </a:accent6>
        <a:hlink>
          <a:srgbClr val="C8F3FC"/>
        </a:hlink>
        <a:folHlink>
          <a:srgbClr val="4ED8F4"/>
        </a:folHlink>
      </a:clrScheme>
      <a:clrMap bg1="dk2" tx1="lt1" bg2="dk1" tx2="lt2" accent1="accent1" accent2="accent2" accent3="accent3" accent4="accent4" accent5="accent5" accent6="accent6" hlink="hlink" folHlink="folHlink"/>
    </a:extraClrScheme>
    <a:extraClrScheme>
      <a:clrScheme name="PPT_tpl_17Sep2004_v5[1] 13">
        <a:dk1>
          <a:srgbClr val="4ED8F4"/>
        </a:dk1>
        <a:lt1>
          <a:srgbClr val="FFFFFF"/>
        </a:lt1>
        <a:dk2>
          <a:srgbClr val="0059C2"/>
        </a:dk2>
        <a:lt2>
          <a:srgbClr val="FFFFFF"/>
        </a:lt2>
        <a:accent1>
          <a:srgbClr val="FF6600"/>
        </a:accent1>
        <a:accent2>
          <a:srgbClr val="A2C1FE"/>
        </a:accent2>
        <a:accent3>
          <a:srgbClr val="AAB5DD"/>
        </a:accent3>
        <a:accent4>
          <a:srgbClr val="DADADA"/>
        </a:accent4>
        <a:accent5>
          <a:srgbClr val="FFB8AA"/>
        </a:accent5>
        <a:accent6>
          <a:srgbClr val="92AFE6"/>
        </a:accent6>
        <a:hlink>
          <a:srgbClr val="C8F3FC"/>
        </a:hlink>
        <a:folHlink>
          <a:srgbClr val="0FCAEF"/>
        </a:folHlink>
      </a:clrScheme>
      <a:clrMap bg1="dk2" tx1="lt1" bg2="dk1" tx2="lt2" accent1="accent1" accent2="accent2" accent3="accent3" accent4="accent4" accent5="accent5" accent6="accent6" hlink="hlink" folHlink="folHlink"/>
    </a:extraClrScheme>
    <a:extraClrScheme>
      <a:clrScheme name="PPT_tpl_17Sep2004_v5[1] 14">
        <a:dk1>
          <a:srgbClr val="4ED8F4"/>
        </a:dk1>
        <a:lt1>
          <a:srgbClr val="FFFFFF"/>
        </a:lt1>
        <a:dk2>
          <a:srgbClr val="0059C2"/>
        </a:dk2>
        <a:lt2>
          <a:srgbClr val="FFFFFF"/>
        </a:lt2>
        <a:accent1>
          <a:srgbClr val="FF6600"/>
        </a:accent1>
        <a:accent2>
          <a:srgbClr val="0048A0"/>
        </a:accent2>
        <a:accent3>
          <a:srgbClr val="AAB5DD"/>
        </a:accent3>
        <a:accent4>
          <a:srgbClr val="DADADA"/>
        </a:accent4>
        <a:accent5>
          <a:srgbClr val="FFB8AA"/>
        </a:accent5>
        <a:accent6>
          <a:srgbClr val="004091"/>
        </a:accent6>
        <a:hlink>
          <a:srgbClr val="C8F3FC"/>
        </a:hlink>
        <a:folHlink>
          <a:srgbClr val="0FCAEF"/>
        </a:folHlink>
      </a:clrScheme>
      <a:clrMap bg1="dk2" tx1="lt1" bg2="dk1" tx2="lt2" accent1="accent1" accent2="accent2" accent3="accent3" accent4="accent4" accent5="accent5" accent6="accent6" hlink="hlink" folHlink="folHlink"/>
    </a:extraClrScheme>
    <a:extraClrScheme>
      <a:clrScheme name="PPT_tpl_17Sep2004_v5[1] 15">
        <a:dk1>
          <a:srgbClr val="4ED8F4"/>
        </a:dk1>
        <a:lt1>
          <a:srgbClr val="FFFFFF"/>
        </a:lt1>
        <a:dk2>
          <a:srgbClr val="0059C2"/>
        </a:dk2>
        <a:lt2>
          <a:srgbClr val="FFFFFF"/>
        </a:lt2>
        <a:accent1>
          <a:srgbClr val="FF6600"/>
        </a:accent1>
        <a:accent2>
          <a:srgbClr val="0048A0"/>
        </a:accent2>
        <a:accent3>
          <a:srgbClr val="AAB5DD"/>
        </a:accent3>
        <a:accent4>
          <a:srgbClr val="DADADA"/>
        </a:accent4>
        <a:accent5>
          <a:srgbClr val="FFB8AA"/>
        </a:accent5>
        <a:accent6>
          <a:srgbClr val="004091"/>
        </a:accent6>
        <a:hlink>
          <a:srgbClr val="C8F3FC"/>
        </a:hlink>
        <a:folHlink>
          <a:srgbClr val="04C0EC"/>
        </a:folHlink>
      </a:clrScheme>
      <a:clrMap bg1="dk2" tx1="lt1" bg2="dk1" tx2="lt2" accent1="accent1" accent2="accent2" accent3="accent3" accent4="accent4" accent5="accent5" accent6="accent6" hlink="hlink" folHlink="folHlink"/>
    </a:extraClrScheme>
    <a:extraClrScheme>
      <a:clrScheme name="PPT_tpl_17Sep2004_v5[1] 16">
        <a:dk1>
          <a:srgbClr val="4ED8F4"/>
        </a:dk1>
        <a:lt1>
          <a:srgbClr val="FFFFFF"/>
        </a:lt1>
        <a:dk2>
          <a:srgbClr val="0059C2"/>
        </a:dk2>
        <a:lt2>
          <a:srgbClr val="FFFFFF"/>
        </a:lt2>
        <a:accent1>
          <a:srgbClr val="FF6600"/>
        </a:accent1>
        <a:accent2>
          <a:srgbClr val="0048A0"/>
        </a:accent2>
        <a:accent3>
          <a:srgbClr val="AAB5DD"/>
        </a:accent3>
        <a:accent4>
          <a:srgbClr val="DADADA"/>
        </a:accent4>
        <a:accent5>
          <a:srgbClr val="FFB8AA"/>
        </a:accent5>
        <a:accent6>
          <a:srgbClr val="004091"/>
        </a:accent6>
        <a:hlink>
          <a:srgbClr val="C8F3FC"/>
        </a:hlink>
        <a:folHlink>
          <a:srgbClr val="04AFE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4868b825-edee-44ac-b7a2-e857f0213f31}" enabled="1" method="Standard" siteId="{45b55e44-3503-4284-bbe1-0e6bf9fa1d0a}" removed="0"/>
</clbl:labelList>
</file>

<file path=docProps/app.xml><?xml version="1.0" encoding="utf-8"?>
<Properties xmlns="http://schemas.openxmlformats.org/officeDocument/2006/extended-properties" xmlns:vt="http://schemas.openxmlformats.org/officeDocument/2006/docPropsVTypes">
  <Template/>
  <TotalTime>39109</TotalTime>
  <Words>3289</Words>
  <Application>Microsoft Office PowerPoint</Application>
  <PresentationFormat>Widescreen</PresentationFormat>
  <Paragraphs>314</Paragraphs>
  <Slides>25</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Times</vt:lpstr>
      <vt:lpstr>Webdings</vt:lpstr>
      <vt:lpstr>PPT_tpl_17Sep2004_v5[1]</vt:lpstr>
      <vt:lpstr>Office Theme</vt:lpstr>
      <vt:lpstr>ISO 20022 New Group Member Welcome Pack  July 2024</vt:lpstr>
      <vt:lpstr>PowerPoint Presentation</vt:lpstr>
      <vt:lpstr>ISO 20022 recipe Main ingredients</vt:lpstr>
      <vt:lpstr>The eight parts of ISO 20022</vt:lpstr>
      <vt:lpstr>ISO 20022 Governance </vt:lpstr>
      <vt:lpstr>International Organization for Standardization (ISO)</vt:lpstr>
      <vt:lpstr>ISO 20022 governance - Main ISO 20022 groups  RMG / Submitters / RA / TSG</vt:lpstr>
      <vt:lpstr>ISO 20022 governance - Main ISO 20022 groups  SEGs / CSH / ET</vt:lpstr>
      <vt:lpstr>ISO 20022 Registration Authority (RA)  Your main contact point for any questions related to ISO 20022</vt:lpstr>
      <vt:lpstr>Being a Member of an  ISO 20022 Group </vt:lpstr>
      <vt:lpstr>ISO 20022 Groups Mission and scope of the RMG </vt:lpstr>
      <vt:lpstr>ISO 20022 Groups Registration Management Group (RMG)  RMG Leadership team </vt:lpstr>
      <vt:lpstr>ISO 20022 Groups  Roles and Responsibilities of an RMG participant</vt:lpstr>
      <vt:lpstr>ISO 20022 Groups  Mission and scope of the SEGs and ETs</vt:lpstr>
      <vt:lpstr>ISO 20022 Groups Standards Evaluation Groups, Technical Support Group,  Cross SEG Harmonisation Leadership</vt:lpstr>
      <vt:lpstr>ISO 20022 Groups Mission and scope of the TSG and the CSH</vt:lpstr>
      <vt:lpstr>ISO 20022 Groups Roles and Responsibilities of a group member in the process</vt:lpstr>
      <vt:lpstr>ISO 20022 Groups Getting Access to the documentation as a participant in a group</vt:lpstr>
      <vt:lpstr>Main ISO 20022 processes</vt:lpstr>
      <vt:lpstr>Using ISO 20022 modelling to achieve interoperability </vt:lpstr>
      <vt:lpstr>ISO 20022 Groups Business justification registration process (new submissions) </vt:lpstr>
      <vt:lpstr>ISO 20022 Groups   Yearly maintenance process</vt:lpstr>
      <vt:lpstr>ISO 20022 Groups Business Justification Registration Process (new message submissions)</vt:lpstr>
      <vt:lpstr>PowerPoint Presentation</vt:lpstr>
      <vt:lpstr>ISO 20022 Groups Yearly Maintenance Process</vt:lpstr>
    </vt:vector>
  </TitlesOfParts>
  <Company>S.W.I.F.T. 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success of ISO 20022</dc:title>
  <dc:creator>iso20022ra@iso20022.org</dc:creator>
  <cp:lastModifiedBy>SUPRENANT Anne</cp:lastModifiedBy>
  <cp:revision>1768</cp:revision>
  <cp:lastPrinted>2016-04-19T07:45:28Z</cp:lastPrinted>
  <dcterms:created xsi:type="dcterms:W3CDTF">2005-05-30T08:09:31Z</dcterms:created>
  <dcterms:modified xsi:type="dcterms:W3CDTF">2024-07-12T15:03:57Z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868b825-edee-44ac-b7a2-e857f0213f31_Enabled">
    <vt:lpwstr>true</vt:lpwstr>
  </property>
  <property fmtid="{D5CDD505-2E9C-101B-9397-08002B2CF9AE}" pid="3" name="MSIP_Label_4868b825-edee-44ac-b7a2-e857f0213f31_SetDate">
    <vt:lpwstr>2021-12-10T11:07:01Z</vt:lpwstr>
  </property>
  <property fmtid="{D5CDD505-2E9C-101B-9397-08002B2CF9AE}" pid="4" name="MSIP_Label_4868b825-edee-44ac-b7a2-e857f0213f31_Method">
    <vt:lpwstr>Standard</vt:lpwstr>
  </property>
  <property fmtid="{D5CDD505-2E9C-101B-9397-08002B2CF9AE}" pid="5" name="MSIP_Label_4868b825-edee-44ac-b7a2-e857f0213f31_Name">
    <vt:lpwstr>Restricted - External</vt:lpwstr>
  </property>
  <property fmtid="{D5CDD505-2E9C-101B-9397-08002B2CF9AE}" pid="6" name="MSIP_Label_4868b825-edee-44ac-b7a2-e857f0213f31_SiteId">
    <vt:lpwstr>45b55e44-3503-4284-bbe1-0e6bf9fa1d0a</vt:lpwstr>
  </property>
  <property fmtid="{D5CDD505-2E9C-101B-9397-08002B2CF9AE}" pid="7" name="MSIP_Label_4868b825-edee-44ac-b7a2-e857f0213f31_ActionId">
    <vt:lpwstr>7d6ea58f-d4d2-472c-b949-c3dc40009b60</vt:lpwstr>
  </property>
  <property fmtid="{D5CDD505-2E9C-101B-9397-08002B2CF9AE}" pid="8" name="MSIP_Label_4868b825-edee-44ac-b7a2-e857f0213f31_ContentBits">
    <vt:lpwstr>0</vt:lpwstr>
  </property>
</Properties>
</file>